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notesSlides/notesSlide20.xml" ContentType="application/vnd.openxmlformats-officedocument.presentationml.notesSlide+xml"/>
  <Override PartName="/ppt/ink/ink2.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3.xml" ContentType="application/inkml+xml"/>
  <Override PartName="/ppt/notesSlides/notesSlide23.xml" ContentType="application/vnd.openxmlformats-officedocument.presentationml.notesSlide+xml"/>
  <Override PartName="/ppt/ink/ink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5.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45"/>
  </p:notesMasterIdLst>
  <p:handoutMasterIdLst>
    <p:handoutMasterId r:id="rId46"/>
  </p:handoutMasterIdLst>
  <p:sldIdLst>
    <p:sldId id="1777" r:id="rId2"/>
    <p:sldId id="1774" r:id="rId3"/>
    <p:sldId id="1776" r:id="rId4"/>
    <p:sldId id="1778" r:id="rId5"/>
    <p:sldId id="1814" r:id="rId6"/>
    <p:sldId id="1813" r:id="rId7"/>
    <p:sldId id="1780" r:id="rId8"/>
    <p:sldId id="1781" r:id="rId9"/>
    <p:sldId id="1782" r:id="rId10"/>
    <p:sldId id="1783" r:id="rId11"/>
    <p:sldId id="1784" r:id="rId12"/>
    <p:sldId id="1785" r:id="rId13"/>
    <p:sldId id="1786" r:id="rId14"/>
    <p:sldId id="1787" r:id="rId15"/>
    <p:sldId id="1788" r:id="rId16"/>
    <p:sldId id="1789" r:id="rId17"/>
    <p:sldId id="1790" r:id="rId18"/>
    <p:sldId id="1791" r:id="rId19"/>
    <p:sldId id="1792" r:id="rId20"/>
    <p:sldId id="1793" r:id="rId21"/>
    <p:sldId id="1794" r:id="rId22"/>
    <p:sldId id="1795" r:id="rId23"/>
    <p:sldId id="1796" r:id="rId24"/>
    <p:sldId id="1797" r:id="rId25"/>
    <p:sldId id="1816" r:id="rId26"/>
    <p:sldId id="1817" r:id="rId27"/>
    <p:sldId id="1818" r:id="rId28"/>
    <p:sldId id="1799" r:id="rId29"/>
    <p:sldId id="1801" r:id="rId30"/>
    <p:sldId id="1802" r:id="rId31"/>
    <p:sldId id="1803" r:id="rId32"/>
    <p:sldId id="1804" r:id="rId33"/>
    <p:sldId id="1805" r:id="rId34"/>
    <p:sldId id="1806" r:id="rId35"/>
    <p:sldId id="1807" r:id="rId36"/>
    <p:sldId id="1809" r:id="rId37"/>
    <p:sldId id="1800" r:id="rId38"/>
    <p:sldId id="1810" r:id="rId39"/>
    <p:sldId id="1808" r:id="rId40"/>
    <p:sldId id="1811" r:id="rId41"/>
    <p:sldId id="1819" r:id="rId42"/>
    <p:sldId id="1820" r:id="rId43"/>
    <p:sldId id="1839" r:id="rId4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88" autoAdjust="0"/>
    <p:restoredTop sz="88324" autoAdjust="0"/>
  </p:normalViewPr>
  <p:slideViewPr>
    <p:cSldViewPr>
      <p:cViewPr>
        <p:scale>
          <a:sx n="145" d="100"/>
          <a:sy n="145" d="100"/>
        </p:scale>
        <p:origin x="904" y="-528"/>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11/21/19</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70"/>
    </inkml:context>
    <inkml:brush xml:id="br0">
      <inkml:brushProperty name="width" value="0.05292" units="cm"/>
      <inkml:brushProperty name="height" value="0.05292" units="cm"/>
      <inkml:brushProperty name="color" value="#FF0000"/>
    </inkml:brush>
  </inkml:definitions>
  <inkml:trace contextRef="#ctx0" brushRef="#br0">17438 4947 7569,'0'-8'85,"0"-3"1,0 0 0,0-3 0,1-5 0,4-2 0,2-2 0,2-2 0,0-1 0,1-1 0,1 0 0,3-3-1,-1 0 188,0 1 1,0-5-1,0 0 1,2-2-1,2-2 1,5-3-1,3-2 1,2 0-231,-1-1 1,6-2-1,2 3 1,1-6 0,0-2-1,1-1 1,2 0-671,2 4 0,-6-2 1,-4 7-1,-2 2 627,-2 4 0,7-1 0,0 4 0</inkml:trace>
  <inkml:trace contextRef="#ctx0" brushRef="#br0" timeOffset="1">17293 4591 7569,'-13'0'178,"0"-1"0,0-2 0,1-3 54,3-1 0,5 4 1,7 0-1,1 7 1,-1 8-1,-2 6 1,-1 2-109,0 4 0,0 0 0,0 3 0,0 0 0,0 3 1,0 0-1,2 0-181,2-3 0,-1-5 0,5-1 0,-1-2 1,0-3 17,3-1 0,2-2 1,1 0-1,0 0 1,1-1-1,-1-2 83,0-1 0,0-6 0,0 1 1,0-3-1,1-1 107,-1 0 1,0-1 0,0-5 0,0-6 0,0-5 0,2-2 31,2 0 0,4-9 0,5 2 0,1-3 0,0-4 0,3 0-144,0-1 0,5 1 1,-4 3-1,-2 0 1,-1 0-1,-3 3-144,-3 0 1,3 1 0,-3 0 0,1-1 0,1 1 104,-3 0 0,1-1 0,5 1 0</inkml:trace>
  <inkml:trace contextRef="#ctx0" brushRef="#br0" timeOffset="2">6343 7973 7569,'0'-14'75,"0"1"0,0 0 0,0-2 1,0-1-1,0-1 0,0 1 1,0 1-1,0 2 0,-1 0 1,-2-2-1,-3-1-66,-1-1 0,2-2 0,-3 1 1,-1-4-1,0-3 0,0-1 1,-1 0-19,-2-1 1,-1 1 0,-1 0 0,-4-1-1,-4 1 1,-3 1 0,-2 2 14,-4 1 0,-4 1 0,-9 0 0,-4 2 0,-4 1 0,0 0 0,-2 2 20,-3 2 1,1 2-1,-5 2 1,-2 3-1,-3 1 1,-3 1-41,-1-1 1,-2 5-1,4-3 1,-5 4 0,35 1-1,0 1-30,-2-1 0,-1 2 0,-3 4 0,0 1 1,1-2-1,-1 1 0,-2 0 0,1 0 1,-1 1-1,0 0 0,0 0 0,1 0 35,1 1 1,0 0 0,-4 1-1,0-1 1,1 0 0,0 0 0,0 1-1,-1 0 1,3 1 0,0 0 0,1 0-1,1 0 50,2 0 0,0 1 1,-2 1-1,0-1 1,0 1-1,0 0 0,0 1 1,0 0-1,1 1 1,2-1-10,1 2 1,2-1 0,0 1 0,1-1 0,-33 13 0,34-14 0,0 1 0,0 1 0,1 0 0,-33 16-55,1 0 0,9 0 1,3-2-1,1 2 0,5 0 1,1 2 66,5-1 1,2-2-1,5 3 1,4-1-1,4 1 1,2 2 9,3 2 0,-2 2 0,7-1 0,2 1 1,4 1-80,2 3 1,6-6 0,-2 4 0,4 0 0,2-1 0,4 0-10,4-1 1,4-1 0,3 1 0,3 1 0,0 1 0,1 2 96,1-2 0,1-1 0,4-1 0,0 1 1,2 1 88,3 2 1,-2 0 0,6-5 0,2 1 0,1-1 0,1 1-75,1-1 0,7 0 1,4 1-1,6-1 1,3-1-1,-28-19 1,2-1-107,2 0 0,1-1 0,-3-3 0,2 0 0,4 0 0,2 0 0,0-3 0,1-1 0,2 0 0,0-1 0,2 0 0,0-1 4,0-1 1,-1 0-1,0 1 1,-1 0 0,0 0-1,1 0 1,-2-1-1,1-1 1,0 1 0,1 0 84,-2-2 0,1 0 0,-3-1 0,-1 1 0,1 0 0,-1 0 0,0-1 0,0-1 1,0 0-1,0 0 0,2-1 0,-1-1-8,1 0 1,0-1 0,2 1 0,0-2 0,2 1 0,2-2 0,2-2 0,0-1 0,4-3 0,0-2-1,3-1 1,1-1-118,2-1 0,-1-1 0,2-1 0,-1-2 0,-1 1 1,-1-1-1,1-1 0,0-1 0,0 0 0,1 0-11,1-1 0,-1-1 1,0-2-1,-1-2 1,-2 1-1,0-2 1,-2 0-1,-1 0 1,-1-1-1,-1 0 1,-3 1-1,-1 0 54,-1 1 1,-1-1 0,-4 1 0,-1-1 0,-2 0 0,-1-1 0,-3 1 0,0 0 0,-2 0-1,-1-1 1,-1 1 0,-1 0 82,-3-1 1,1 1 0,-1 0 0,-1-1 0,17-25 0,-1-2 0,-4-2 0,-4 1-33,-4 3 1,-9 0 0,-5 4 0,-4-5 0,-4-3-140,-4-1 0,-4 0 1,-1 5-1,-1-1 0,-4 0 1,-4 2-95,-2 3 1,-2-3-1,-2 4 1,-3-1-1,-5 0 1,-6-1-143,-6 3 1,-11 2-1,-6 7 1,-10 5-1,28 17 1,0 1 343,-3 0 0,-1 3 0,-1 4 0,0 2 0,1 1 0,0 2 0,-35 8 0,3 12 0,0 5 0</inkml:trace>
  <inkml:trace contextRef="#ctx0" brushRef="#br0" timeOffset="3">12226 13353 6651,'-9'-7'659,"2"1"1,1 0 0,2-1 2374,-2 0-2838,5 1 0,-5 7 0,7 2 1,2 3 99,2 1 1,5-2 0,-1 2-38,2-1 0,-2 3 1,0-3-1,1-1 1,2 1-80,1-3 0,-4 3 0,-1-1 0,3-3 0,2 0 0,3-2-95,1 0 0,2 0 0,-2 0 0,2 0 0,1 0 0,3 0 49,2 0 1,0 0 0,-1 0 0,-3 0 0,3 0 0,1 0 11,1 0 0,0 0 0,1 0 0,0 0 0,4 0 0,4 0-19,3 0 1,3 0 0,2 0 0,2 0 0,0-2-104,1-2 0,3 3 0,0-4 0,0 4 0,1 1 0,-3-2-36,-2-2 1,-1 2 0,-6-2 0,-1 3 0,-4 1 0,-1 0-45,-2 0 0,-3 1 0,1 2 0,1 1 1,2-1-1,-2-1-9,-1-2 0,3 0 1,1 0-1,2 0 0,2 0 1,1 0 70,-2 0 0,3-5 0,-4 1 1,1 1-1,0 0 0,0 0 40,-2-1 1,0-1-1,-8 5 1,-2 0-1,-1 0 1,0 0-47,-2 0 1,1 0-1,-5 0 1,1 0-1,1 0-78,1 0 1,-3 5-1,4-1 1,1-1-1,-2-1 1,0-2-29,-3 0 0,3 4 1,0 0-1,0-1 1,0-1 112,-3-2 0,3 0 1,-1 0-1,-2 0 0,-2 0 1,0 0-17,-1 0 1,0 0 0,0 0 0,0 0 0,0 0-64,1 0 1,-1 0-1,0 1 1,0 2-1,0 2 1,0-3-23,1 0 0,-1-2 1,1 0-1,2 0 0,2 0 1,-2 0 106,-1 0 0,-2 0 1,0 0-1,0 1 0,0 2-30,0 2 1,-4 1 0,0-4 0,1 3-1,0-1-104,-1 2 1,3-4 0,-3 2 0,2-3 0,3-1-84,-1 0 1,0 0-1,0 0 1,0 0 136,0 0 0,1 0 275,-1 0 1,-5 0-222,1 0 0,-1 2 0,2 1 0,-1 1 1,1-1-1,2-1-127,1-2 1,-2 1 0,0 2 0,-3 1 0,3-1-707,0-1 761,2-2 0,-5-2-1,-4-2-900,-2 2 339,3-3 364,-3 5-60,4 0 0,-6 1-654,0 3 1,0 4 996,0 5 0,-6 0 0,-1 0 0</inkml:trace>
  <inkml:trace contextRef="#ctx0" brushRef="#br0" timeOffset="4">12108 13880 7569,'0'-13'0,"0"4"215,0 0 1,0 5-1,-2-5 1,-2 0 0,-5 0-1,-3 2 1,-1 1 0,0 3-34,0 2 0,4 5 1,0 2-1,-1 1 0,-2 5 1,1 3-1,1 4 0,1 1-207,-1 3 0,4 2 0,0 2 0,1-3 0,1 0 0,1-2-194,2 1 1,2-4-1,2-1 1,3-5-1,1-3 1,3-3 186,2-1 0,1-1 1,0-7-1,1-2 0,-1-6 1,0-7 158,0-4 0,0-4 0,-1 0 0,-2 1 1,-2 3-1,-1-1-154,0 1 0,-2-4 0,2 5 0,-1-1 0,-3 2 0,0 2-598,1-1 1,-3 5-1,2 4-939,-6-1 1564,-4 4 0,-6 0 0,0 6 0</inkml:trace>
  <inkml:trace contextRef="#ctx0" brushRef="#br0" timeOffset="5">12226 13906 7569,'8'-1'231,"-3"-4"1,0-4 762,-1-2 1,1 2-783,-5 0 1,0 8-1,0 1 1,0 7 0,0 5-1,0 1-78,0 0 0,0 0 0,0 0 0,1 0 0,2 1-133,1-1 1,7-4 0,-3-2-1,3 0 1,0-1 0,1 0-14,3-3 0,1-2 0,-3-1 1,0-1 18,0-4 1,-6 2-1,-1-4 1,-1 0-1,-1 0 1,-1-4 47,-2 0 1,4-3 0,-1 1-1,1 0 1,-1-1-276,0-4 0,2 3 1,-3-4-1,3 0 1,1-1-1,2-2-711,-2 0 1,5 4-1,-5-3 931,1-3 0,-2-1 0,-6-1 0</inkml:trace>
  <inkml:trace contextRef="#ctx0" brushRef="#br0" timeOffset="6">12713 14011 7569,'-9'8'249,"1"-4"1,-3-3 0,1-2 0,1-3 0,4-4 417,-1 1 0,3-5 0,-5 3 1,3-2-606,2-2 0,3-1 0,4 0 0,5-2 1,4-3-1,5-2-159,3-2 1,4 2-1,2-1 1,-1 1-1,2 0 1,1 4-94,2 2 1,1 6 0,-3 2 0,3 1 0,0 3 189,1 2 0,3 1 0,-2 0 0</inkml:trace>
  <inkml:trace contextRef="#ctx0" brushRef="#br0" timeOffset="7">13476 13814 7094,'-1'-7'161,"-2"4"1,-1 6 0,-1 5 0,1 4 0,-2 1 0,0 0 0,0 2-1,2 1 1,0 2 0,-1-2 1312,2-2-1414,2-1 0,1 1 0,0-1 0,1-2 0,2 0 1,3-4-83,1-1 0,-2-2 1,4-4-1,1-1 0,0-4 3,-1-3 0,2-10 0,-2-4 0,1-1 0,1-1 0,-2 2 42,1-1 0,1 0 0,1 1 0,-2 3 0,-1 3 0,0 1 605,-2 3-505,5 2 1,-11 4 0,4 6 0,-4 8 0,-2 3-110,-4 2 1,4 1-1,-3 0 1,1 2-1,0 2 1,-2-2-265,2-1 1,2-7-1,2 1 1,4 0 59,4-2 1,2-1 0,2-6 0,1-1 0,-1-4 166,0-4 0,4-7 0,1-1 0,0 1 0,-1 0 0,1-1 164,-2 0 1,3 1-1,-2 6 1,-1 1 0,-1-1 106,-2-2 0,0 0 0,0 3-294,1 5 1,-3 4-1,-2 6-136,-5 7 0,-2 0 0,-4 6 0,0 0 1,-4 2-32,-2-1 0,4 4 1,-3-5-1,1 0 1,3 0-1,1-3-136,2-2 0,0-5 1,2 0-1,2 0 0,5-2 145,3-3 0,5-2 1,1-4-1,-2-2 1,-1-5 289,-2-3 1,1-1 0,2 2 0,2 0-1,-2 3 1,-1-3 340,-2 0 1,-4-1-1,-1 2 1,1 1 374,-2-1 1,-1 5-641,-6 5 1,0 6 0,0 9 0,-1 1 0,-2 1 0,-1 0-190,1-3 0,1-1 0,2 0 0,0 1 0,0-1-183,0 0 1,6-6 231,3-2 1,-2-10 0,0-4-1,-1-2 1,-1-2 0,-1-1 43,0 1 0,5-4 0,-3-2 0,0 0 0,1-2 0,-1 2-101,0 0 0,0 2 0,-3 4-322,1-1 1,0 9 0,-4 5 0,0 7-2026,0 5 2382,0 1 0,0 0 0,0 0 0</inkml:trace>
  <inkml:trace contextRef="#ctx0" brushRef="#br0" timeOffset="8">14371 13840 7569,'12'-13'201,"-2"1"1,-2 2-1,-3 1 371,-2-1 0,-1 3 1,-4-1-395,-2 3 0,-3 2 0,-6 7 0,-2 5 0,-1 4 0,-2 5-77,2 3 0,2-1 0,0-1 1,3-2-1,2 1 0,5-2-195,2-2 0,2-5 0,2-2 0,2-1 116,5-3 0,7-7 0,1-5 0,-1-4 0,1-5 0,-1-4 290,1-2 0,1-3 0,-5 1 1,0 0-1,0-1 0,0 1-178,1 0 1,-1 5 0,-2 2-1,0 2 1,-4-1-894,-1 2 0,-2 4-2319,-4 8 3078,0 11 0,-6 8 0,-1 4 0</inkml:trace>
  <inkml:trace contextRef="#ctx0" brushRef="#br0" timeOffset="9">14569 13853 7569,'9'0'171,"-1"0"0,3 0 0,0 0 50,2 0 1,-1-5 0,-2-3-1,-2-1 1,-1 1 0,-1-3-130,0 0 1,-2-2 0,-4-1 0,-1 1 0,-2 0 0,-3 1-50,-1 4 0,-2-3 0,-4 7 0,-1 1 0,1 2 0,0 1-126,0 0 0,4 1 1,0 2-1,-1 3 1,0 1-1,1 3 41,5 2 1,-2 3 0,2 1 0,-1 3 0,1 0 0,-1 1 162,2 1 0,2-4 0,1 4 0,1-2 0,4-2 0,4 1-531,2-1 1,4-1-1,1-5 1,3-4-1,0-1 1,2-3 409,-1-2 0,2-1 0,4 0 0</inkml:trace>
  <inkml:trace contextRef="#ctx0" brushRef="#br0" timeOffset="10">14898 13617 7569,'-2'-8'586,"-2"4"1,3 4-428,-4 4 0,-1-1 1,2 6-1,0 1 0,-1 3 1,1 3 7,1 2 0,0 5 0,0-2 0,-1 1 0,1-2 1,0 1-338,-2-1 1,4-2 0,-4 2-1,4-1 170,1-3 0,0 5 0,0-1 0</inkml:trace>
  <inkml:trace contextRef="#ctx0" brushRef="#br0" timeOffset="11">15135 13551 7117,'0'-9'214,"-2"2"0,-1 2 1,-3 7-1,1 5 0,-1 5 1,1 1-1,1 0 1,0 0-205,1 0 0,1 5 0,2-1 0,0 0 1,0-3-1,0-1 0,0 0-10,0 1 0,0-1 0,0 0 0</inkml:trace>
  <inkml:trace contextRef="#ctx0" brushRef="#br0" timeOffset="12">15306 13695 7569,'0'-8'401,"0"-1"0,-2-1 809,-2-2 1,1 0-1089,-6 4 1,6 8-1,-3 8 1,2 5-1,-2 4 1,0 2-205,1 1 1,-4 2-1,4 3 1,2-2-1,1-1 1,-1 1 4,-2 2 0,1-3 0,4-1 1,0-2-1,0-3 0,-2-2 346,-2 0 1,1-6-1,-6 0 1,-1-2-1,-2-4-310,-1 0 0,-4-2 0,-2-2 0,0 0 0,-2-4 0,2-2 41,0-2 0,-4-2 0,2-1 0</inkml:trace>
  <inkml:trace contextRef="#ctx0" brushRef="#br0" timeOffset="13">15990 13893 7569,'0'13'7,"0"0"0,0 2 1,0 1-1,0 3 1,0 0-1,0 1 1,0 1-1,0 1 1,0 0-1,-1-2 0,-4-1 1,-3-3-1,-4-1 356,-1-2 0,0-1 1,-1-2-1,1-3 1,0-1-1,0-3 1,1-3-305,3-4 0,-1-4 1,4-5-1,0 0 1,1-2-1,2-1 1,1-3 126,2-1 0,0 2 0,2-4 0,1-1 0,2-2 0,3-1-69,2-1 0,2 0 0,1-3 0,0-2 0,0 0-81,0 0 1,5 1-1,1 6 1,0 3 0,0 3-1,-2 3-46,2 3 1,-4-1 0,3 8 0,-4 0-1,-1 2-140,1 5 1,-7 6 0,-1 9-1,-2 3 1,1 2 0,-3 2-147,0 2 1,-2 0 0,-2-2-1,0-2 1,-4-1 0,0-1-337,0 0 0,-4-3 0,2-5 0,0-4 632,-1-1 0,-6 4 0,-5-3 0</inkml:trace>
  <inkml:trace contextRef="#ctx0" brushRef="#br0" timeOffset="14">16359 13788 7741,'-9'0'525,"0"0"1,-1 0-1,-2 0-233,-1 0 1,6-2-1,2-2 1,5-5-1,3-3 1,3-1-341,1 0 0,2 1 1,4 2-1,0 1 1,1 0-1,-1 1-321,0-1 0,0 6 0,0-1 0,0 2 0,1 2 0,0 0-245,4 0 1,-4 0 0,4 0 0,-3 2 613,-2 2 0,0 3 0,0 6 0</inkml:trace>
  <inkml:trace contextRef="#ctx0" brushRef="#br0" timeOffset="15">16582 13735 7569,'6'12'-32,"2"-2"1,0-3 0,1-1 172,1-3 0,2-2 0,1-1 0,0 0 0,1 0 0,-1 0-76,0 0 1,0-1-1,0-3 1,-1-5-1,-2-3 1,-3-1-63,-1 0 0,-1 0 1,-5-1-1,0 1 1,0 0-43,0 0 1,-6 1-1,-3 4 1,-4 3 0,-3 4-1,-2 1-31,2 0 0,-3 6 0,2 2 0,0 4 0,3 3 51,1 2 1,0 2 0,-1 5-1,3-4 1,2-1 0,6-1-70,6 1 0,1-5 0,9 4 0,6-5 0,5-3 0,2-3-139,1-1 0,0-1 0,3-5 0,0 0 0,1-2 168,1-2 0,-4-5 1,1-7-1,-4-3 0,-5 0 1,-1-2 265,-2 1 0,-4 2 0,-3-2 0,-3 1 0,-1 3 466,-3 1 1,-3 4-1,-4 2-665,-5 4 0,2 10 0,-2 5 1,-1 6-1,-4 6 0,-2 3-141,-1 1 0,1-1 0,5-2 0,4-2 1,1-2-1,3-3 226,2-1 0,7-4 0,3-2 0,2-6 0,2-7 169,1-9 1,-1-4-1,0-9 1,0-5-1,0-1 1,0 0 78,1 0 0,-3-2 0,-1-4 0,-1 2 0,1 2-305,2 2 1,0-3-1,-2 3 1,-1 0 0,1 1-1,2 5-841,1 2 1,-4 8-1,-2-1 805,-1 2 0,4 2 0,-3 0 0</inkml:trace>
  <inkml:trace contextRef="#ctx0" brushRef="#br0" timeOffset="16">17267 13577 7569,'-2'9'159,"-2"0"0,-3 1 0,-2 2 226,0 1 1,6 0 0,-3 0 0,2 2 0,-1 1-1,3 3-318,0 1 1,2-2-1,0 2 1,0 1-1,0-2 1,0 1-557,0 1 1,0-5-1,0 1 1,0-2 0,0-2 488,0 0 0,0 0 0,0 0 0</inkml:trace>
  <inkml:trace contextRef="#ctx0" brushRef="#br0" timeOffset="17">17596 13656 7569,'-2'-7'251,"-2"2"1,-5 4 0,-3 1-12,-1 0 1,0 4-1,0 4 1,0 2-1,-2 6 1,-1 1-152,-1 2 0,0 5 1,7-2-1,1 3 1,1 1-1,0-1-185,4-3 0,3 1 0,2-5 0,3-2 1,5-2-1,3-1-368,1 1 0,6-6 0,1 0 0,2-2 464,0-4 0,0-6 0,5-3 0</inkml:trace>
  <inkml:trace contextRef="#ctx0" brushRef="#br0" timeOffset="18">18004 13498 7391,'-6'-7'318,"3"1"0,-6 6 0,0 1 1,1 4-1,-1 5 0,-1 6 1,-2 6-1,-1 3 51,0 1 0,-1 6 1,1 3-1,2 3 1,0 2-1,4-2-886,1-3 1,-3 3-1,4-4 1,-1 1 516,0 0 0,-4 0 0,2 4 0</inkml:trace>
  <inkml:trace contextRef="#ctx0" brushRef="#br0" timeOffset="19">17701 13735 7569,'9'-7'-36,"0"1"0,1 1 1,2 1-1,2 1 191,4 2 1,2-4 0,8 1 0,1 1 0,3 1 0,1 2 0,-1 0 27,-3 0 1,-6 0 0,-2 0 0,-2 0 0,-3 0 713,-1 0 0,-2 0-700,0 0 1,-4 2-1,-2 2 1,-3 5 0,-4 4-219,-3 5 1,-11-2 0,1 6 0,-2 1-1,0 2 1,2 1-735,0 1 1,4-1 0,1-1 754,-3-3 0,0 3 0,-3-5 0</inkml:trace>
  <inkml:trace contextRef="#ctx0" brushRef="#br0" timeOffset="20">18333 13853 7569,'13'0'428,"-4"-4"0,-3 0-168,-5 1 0,0 3 0,-9 3 0,-3 2 0,1 3 1,0 2-363,1 2 1,5-1 0,-3 0-1,1-3 1,3 3-44,1 0 0,2 2 1,2 1-1,1-1 306,1 0 1,5-4 0,-3-2 0,1-1 0,3-2 0,2 1-169,1-1 1,0 0 0,0-4 0,1-1 0,-3-3-169,-2-5 0,-2 1 1,-4 0-1,2-3 1,-2 0-1,-2-2 325,-1-1 1,0 1-1,0 0 1,0 0-345,0 0 1,4 4-1,2 2 1,0-1-2022,0 1 2103,-2 4 0,-5-3 148,-3 6 0,2 2 1,-2 2-37,2 5 0,2 3 0,0 1 0</inkml:trace>
  <inkml:trace contextRef="#ctx0" brushRef="#br0" timeOffset="21">18609 13906 7569,'6'-13'1120,"3"1"-236,2 3 1,3-1-1052,-1 6-105,-6-1 0,-1 7 394,-6 2 1,6-2 0,3 2 0,4-2 0,3-2-44,1 0 0,1 0 0,-5-2 0,0-1 0,0-1 0,1 1-111,-1 1 1,-6 4 0,-1 2-1,-2 5 1,1 3 0,-2 2 68,-2 4 0,-1-4 0,0 5 1,1-1-1,2 0 0,3-2-349,2-2 1,-4-1 311,5 1 0,-1-1 0,6 0 0</inkml:trace>
  <inkml:trace contextRef="#ctx0" brushRef="#br0" timeOffset="22">16517 12011 7569,'7'-19'163,"3"3"1,-4-4-1,1-1 1,5 1-1,3-3 1,4-2-1,1-2 1,3 1 0,2 0-1,2 0 1,-1-1-1,2 1 1,1 0-1,3-1 52,2 1 0,-5 0 1,2-1-1,-3 1 0,-4 1 1,0 3-1,-4 5-870,-1 2 0,-1 2 0,-6 0 655,-4 0 0,4-6 0,-5-2 0</inkml:trace>
  <inkml:trace contextRef="#ctx0" brushRef="#br0" timeOffset="23">16424 11788 7569,'0'-9'166,"-1"2"1,-3 2-1,-4 7 1,1 5 0,1 5-1,2 2 1,-1 3-1,2 0 1,2 1 0,1-1-1,0 1-43,0-2 1,0 0 0,0 0 0,0 1 0,1 0 0,2-3-321,2-1 1,-1-4-1,-4 0 1,2 0 223,2-2 0,3-1 0,6-6 0,1 0 0,0-2 0,4-2 220,4-5 1,3 2-1,1-2 1,2-1-1,1-2 1,3-1-85,2 0 1,-4 0 0,4 1 0,-2 2 0,-3 1-634,-1-1 470,-1-2 0,-1-1 0,0 0 0</inkml:trace>
  <inkml:trace contextRef="#ctx0" brushRef="#br0" timeOffset="24">17675 10959 8726,'0'15'66,"-2"2"1,-1 5 0,-3 4 0,1 4 0,-1 2 0,1 0 0,1 2 0,0-2 0,1 1 0,1 0 0,2-1 0,-1-3-67,-4-1 0,-2 4 0,-6 1 0</inkml:trace>
  <inkml:trace contextRef="#ctx0" brushRef="#br0" timeOffset="25">17490 11301 7569,'0'-13'113,"0"4"0,0 0 0,2-1 0,2-2 1,5 1-1,4 1 0,3 2 0,3 1 235,2 0 0,-4 4 0,5-2 0,0 4 0,0-1 1,-1-1-195,-2-1 0,3 0 0,-5 4 0,-1 1-190,-1 4 1,-3-3-1,-4 7 1,-3 1-10,-4 2 0,-1-3 0,0 0 0,2 1 0,1 2 0,1 1 0,0 0 1,-4 0-1,0 0 0,0 0 1,2 1 87,2-1 0,-1 0 0,6 0 1,1-1-1,2-2 0,1-1 1,2-6-1,1 1 1,1-4-1,-1-3 24,-1-1 1,-2-8 0,-1 0 0,-2-5 0,-1-4-1,0-1 55,-2 2 0,3-5 0,-5 3 0,-1-1 0,0-1-131,1 2 1,1 6 0,-4-1 0,3 2 0,-1 4-698,2 2 0,-3-1-1881,6 5 2587,-6 7 0,8 5 0,-3 6 0</inkml:trace>
  <inkml:trace contextRef="#ctx0" brushRef="#br0" timeOffset="26">18043 11327 7569,'6'-13'-413,"-4"4"1,2 4-362,-3 3 768,-1-1 0,-5 9 311,-4-6 1,1 0 0,0 0 538,-3 0 0,4-1 0,0-4-590,1-4 1,2 2-1,4-2 1,0-1-1,1-2-125,3-1 0,-1 5 1,6-1-1,0-1 1,0-1-1,-1 1-26,3 1 1,0 5 0,3-3 0,-1 1 0,0 3 0,0 1-152,0 2 0,0-1 0,0-2 1,1-1-1,-1 1 0,0 1-76,0 2 1,0 0-1,0 0 1,1 0 0,-1 0-1,0 0-356,0 0 0,0 0 0,0 0 0,-1 2-1461,-3 2 1941,3-2 0,-5 3 0,6-5 0</inkml:trace>
  <inkml:trace contextRef="#ctx0" brushRef="#br0" timeOffset="27">18359 11183 7569,'0'-9'2027,"0"0"-1904,0 12 1,0-1-1,0 11 1,0 0-1,0 1 1,0 3-8,0 0 1,0 2 0,0-3 0,2 2 0,0-1-1,4-1-236,2-3 1,0 2 0,6-9 0,-1 0-1,1 0 1,2-5-19,2-4 0,5-4 0,-1-8 1,2-2-1,-1-5 177,-1-3 0,-6-6 0,2 1 0,-4 0 0,-1 3 0,1 2 276,-1 3 1,-4-2 0,-2 7-391,-1 1 1,-3 8 0,-6 10-169,-2 10 0,-5 2 1,3 7-1,-2-2 1,2-2-1,1 1 97,3-1 1,1 5 0,2-4 0,0-2 0,0-2 0,0 0 120,0-1 0,2 0 0,1 0 0,3-1 0,1-2 0,3-1-412,2 1 0,-3 0 0,-1 0 437,3-1 0,0 0 0,3 4 0</inkml:trace>
  <inkml:trace contextRef="#ctx0" brushRef="#br0" timeOffset="28">19096 10867 7569,'-9'0'233,"1"0"1,-3 0-1,0 0 1,-1 1-1,2 4 1,1 4-1,0 2 187,2 2 1,-3 2 0,5 3 0,2 2 0,0 2-1,0 1 1,-1 4-321,1 2 1,2 6-1,1-3 1,-2 0-1,-1 2 1,-1 0-846,1 2 1,1-4-1,2 0 1,-1-1 744,-3 0 0,-4-1 0,-5-3 0</inkml:trace>
  <inkml:trace contextRef="#ctx0" brushRef="#br0" timeOffset="29">18741 11196 7569,'-2'-9'253,"-2"0"-78,2 6 1,-2-2 0,10 5-1,7 0 1,8 0-1,3 0 1,13-2 0,2-1-1,2-3 1,2-1 0,-1-3-99,2-2 1,-4-1 0,-7 0 0,-1 0 0,-2-1 0,-4 1 255,-4 0 0,-3 0 1,-6 0-1,0 1 1,0 2 118,0 1 0,1 0 0,-1-2-243,0 2 1,-4 4-1,-2 10 1,-1 4-138,-3 2 0,-2 8 1,-1 3-1,0 3 1,-1 1-127,-4 1 0,3 3 0,-7 3 0,0-1 0,0 0 1,2-3-343,1-1 1,2-3 0,4-3-1,0-5 77,0-2 1,1-8 0,3-5-1,7-8 409,5-7 0,0-8 0,6 2 0,0 0 0,0 0 0,-2 3 248,-1 1 1,-1 8-1,-5 1 1,0 2-1,-1 1-88,-3 4 1,1 7 0,-6 9 0,-1 5 0,0 2 0,0-1-493,1-1 1,2-2 0,-1 4 0,2-4 241,0-1 0,11-1 0,-4-5 0</inkml:trace>
  <inkml:trace contextRef="#ctx0" brushRef="#br0" timeOffset="30">18306 12853 7569,'-8'-7'263,"-1"1"1,-1 2-1,-1-2 1,4 0-1,7-1 153,7 0 0,11 2 1,5-4-1,7 1 0,6-1 1,7 0-252,5-1 0,3 3 0,2-1 0,-2 2 0,-3 2 1,-3 0-1,-2-1-391,-4 2 0,2 2 0,-10 1 0,-2 0 0,-2 0 1,-4 0-668,-1 0 1,0 0 0,4-2 892,0-2 0,1-3 0,-1-6 0</inkml:trace>
  <inkml:trace contextRef="#ctx0" brushRef="#br0" timeOffset="31">18464 12643 7569,'25'0'61,"-1"-1"0,-4-4 1,-1-2-1,-3-2 1,-1 0-1,-2 1 1,0-1 186,0 0 0,-11 8 0,-8-1 1,-7 6-1,-5 4 0,1 2 1,-2 0-179,-3-1 1,-3 1 0,-1-4 0,-1 0 0,1 1 0,-2 1-139,-3 2 0,2-3 1,-5 2-1,1 1 0,1 0 1,0 1-61,2-3 1,4 1 0,3 4 0,2 0-1,4 1 1,3-1 148,4 0 0,7 0 0,-1 0 0,2 0 1,2 0-1,0 1 89,0-1 0,6-4 0,3-2 0,3 0 0,1-1 0,0 0 152,0-3 0,2 3 1,2 0-1,4-1 1,1 1-1,1-1-47,5 0 0,0-2 0,7 5 0,0-2 0,1-4-333,4 0 1,-8 2 0,6 1 0,-3-2 0,-3-2-1,2-1-609,0 0 1,-5 0 0,2 0 726,-4 0 0,6-12 0,0-2 0</inkml:trace>
  <inkml:trace contextRef="#ctx0" brushRef="#br0" timeOffset="32">19741 12735 7569,'-7'-1'-648,"2"-4"0,4-4 648,1-2 0,0-2 0,0-1 0</inkml:trace>
  <inkml:trace contextRef="#ctx0" brushRef="#br0" timeOffset="33">19846 12630 7569,'5'-9'104,"-1"0"0,-1-1 0,0 0 0,0 0 0,1 1 0,-2 0 299,-5 2 0,0 1 1,-6 7-1,0 4 0,0 4-300,1 2 0,-1 4 0,-3 1 0,1 3 1,-1 1-1,-3 4 0,1 2-291,-1 5 1,-3-3 0,1 2 0,1-2 0,3-2-493,4 1 1,-3-3 0,5-2 0,-2-4 679,0-3 0,0-2 0,-4 0 0</inkml:trace>
  <inkml:trace contextRef="#ctx0" brushRef="#br0" timeOffset="34">19609 12643 7569,'-6'-7'-230,"4"1"544,-7 6 1,7 0 0,1 1-1,5 4 1,4 3-184,2 4 1,1 1-1,3 0 1,-3 1-1,0 0 1,-3 2-276,3 2 0,0-1 0,2-3 0,-1 0 0,-2 1 0,-2-1-1099,-2-2 1243,4-2 0,-9 3 0,5 1 0</inkml:trace>
  <inkml:trace contextRef="#ctx0" brushRef="#br0" timeOffset="35">19754 12511 7569,'7'2'287,"-2"4"1,-4 5-217,-1 6 1,-1 10-1,-2 0 1,-3 2-1,-1 2 1,-2 1-244,2 1 0,-1 1 0,5 2 1,-2-2 171,-3-2 0,5 5 0,-3-4 0</inkml:trace>
  <inkml:trace contextRef="#ctx0" brushRef="#br0" timeOffset="36">19609 12761 7569,'0'-7'3500,"0"1"-3372,0 6 1,0 2 0,2 1-1,2 2 1,5 1-150,3 0 0,7-1 1,3-5-1,4 0 0,5 0 1,2-2-2303,1-2 2323,10-4 0,-9-5 0,10 0 0</inkml:trace>
  <inkml:trace contextRef="#ctx0" brushRef="#br0" timeOffset="37">20478 12669 9618,'7'6'71,"3"1"1,-4 8-1,0 1 1,1 3-1,-1 2 1,0 2-1,-1 2 1,-1 0 0,0-2-1,1-2 1,1-2-1,1-3 1,0-2-1,-1-2-152,0-3 1,1-3 0,6-6 0,1 0-1,-3-2 1,-1-2 291,-1-5 0,0-3 1,4-2-1,-1-4 0,-2-2 1,-3-2-1,1 0 44,-1-2 1,0 0-1,4-3 1,-3 1-1,1 0-255,-2-1 1,4 1 0,-5 1 0,-1 3 0,1 3 0,-1 2-579,0-1 0,-3 5 1,4 4-1,0 0-1501,2 2 2079,4-5 0,7 5 0,2-6 0</inkml:trace>
  <inkml:trace contextRef="#ctx0" brushRef="#br0" timeOffset="38">21123 12511 7225,'-13'0'513,"-2"2"1,-1 1 0,-2 3-1,1 1-187,-2 3 1,3 2 0,-5 1 0,2 2 0,3 1 0,0 3-296,-1 1 1,6-2 0,-2 2 0,3 1 0,3-2 0,2 0-173,4-3 0,1-2 0,0 0 0,1-3 0,4-2 1,3-3-10,4 0 1,1-5-1,0 4 1,1-5-1,-1-3 1,0-3 127,0-2 0,0 0 0,0-5 0,1-1 0,-1 1 0,-2 0 156,-2 0 0,1 0 0,-4 1 1,2 3 0,-6 5-73,3 8 0,-4 1 1,-1 6-1,0 4 1,0 0-251,0-1 1,2-1-1,1 1 1,3-1 0,-1 0-1,3 0-1263,-1 0 1451,2-6 0,4 5 0,0-5 0</inkml:trace>
  <inkml:trace contextRef="#ctx0" brushRef="#br0" timeOffset="39">21478 12288 7569,'-13'-8'514,"4"3"0,2 3 1,0-1-1,-1 0 1,-1 5-1,1 5 1,0 6-185,3 5 0,0-2 0,5 6 0,0 1 1,0 1-1,0 0 0,0 1-567,0 3 0,0 1 0,0-2 0,0-1 0,0 0-242,0 1 0,0-1 0,0 0 0,0-1 1,2-2-1,1-2-539,1-2 1,5-2 1017,-5-3 0,6 5 0,-2 1 0</inkml:trace>
  <inkml:trace contextRef="#ctx0" brushRef="#br0" timeOffset="40">21583 12656 7693,'-8'9'40,"0"0"1,1-1-1,1 1 1,-1 0 0,1 1 11,0 2 0,0 0 1,3-2-1,-1-1 1,1 1-1,3 2 148,4 1 1,-1-6-1,6-1 1,1-2-1,2 1 181,1-2 1,0-2-1,1-1 1,-1-1-160,0-4 0,-4-2 0,-1-6 0,1 0 0,0-2-185,0-3 1,0 2-1,2-4 1,-1-1 0,-1 2-1,0 0-105,-2 3 0,5 2 0,-5 1 0,1-1 0,-2 3 202,-1 2 1,-3 5-98,2 8 0,-2 3 0,-4 6 1,-1 1-1,-1 0 0,1 2-159,2 2 1,1 1 0,0-3-1,0 1 1,0 1 0,0-1-58,0 1 0,0 1 0,0-3 1,0 2-1,1-2 0,2-2-20,1-1 1,2-4 0,-3 0 0,3 0-1,1-2 17,3-3 0,2-2 0,1-2 1,0 0-1,1 0-351,-1 0 1,0-6 532,0-3 0,6-8 0,2-4 0</inkml:trace>
  <inkml:trace contextRef="#ctx0" brushRef="#br0" timeOffset="41">21952 12827 7569,'-9'0'286,"2"-1"0,2-4 1,7-2-1,5 0 0,5 1 1,1 0-238,0-3 0,5 2 1,1-2-1,0-1 0,1-2 1,1-1-155,2 0 1,-2 0 0,1-2 0,1-1 0,2-3 0,0 0 216,-3 0 1,-3 2 0,-6 3 0,-2 1 0,-2 0 95,-4 0 1,-10 4 0,-5 2 0,-5 1-1,-4 5 1,-1 3-250,-3 7 1,-2-1-1,-2 0 1,2 3 0,2 0-1,3 2 10,1 1 0,3 0 0,5 2 1,4 2-1,1-1 0,3 1 199,2-1 1,2 5-1,4-4 1,3-2 0,4-1-1,3-2-29,2 0 0,-2 0 0,2 0 0,-2-1 0,0-2 0,1-3-2184,1-1 2045,1-1 0,1 0 0,1 3 0</inkml:trace>
  <inkml:trace contextRef="#ctx0" brushRef="#br0" timeOffset="42">23242 12551 7569,'0'-13'201,"-2"4"1,-2 0 0,-5 0 0,-3 2 0,-1 3-1,-1 2 1,-3 2 0,0 0 0,1 0 0,1 0 0,1 2-1,-2 2 1,-2 5 0,3 3 51,5 1 1,-2 1 0,5 2 0,-2 3-1,2 2 1,1 2-495,3 2 1,2 0-1,2-2 1,2-2 0,4-1-1,4-1 1,5-1-116,3-6 1,1-4 0,4-5-1,-2 2 1,1-4 0,0-4 463,-1-6 0,2-7 0,-7-3 0,1-1 1,-1-4 265,1 0 0,-1 2 0,-3 0 0,-3-2 0,0 1 0,-4 0-176,-1 1 0,-2 6 0,-5-2 1,-4 3-1,-4 4 0,-4 2-669,-4 5 0,2 2 0,-4 2 0,2 0 0,-2 2 0,0 2-2258,0 5 2729,1 2 0,5 3 0,0-1 0</inkml:trace>
  <inkml:trace contextRef="#ctx0" brushRef="#br0" timeOffset="43">23781 12288 7569,'6'-34'6,"-4"3"0,2 8 0,-3 1 0,-1-1 0,0-1 0,0 2 329,0 5 1,-1 2 0,-2 2 0,-3 1 0,-1 4 0,-3 3-168,-2 4 0,-1 7 0,-2 5 0,-2 11 0,-5 13 0,-3 11-93,-2 5 0,-3 7 0,-1 5 1,2 4-1,15-32 0,1 1-356,-8 32 1,2 0 0,5-4 280,1-3 0,0 4 0,0-6 0</inkml:trace>
  <inkml:trace contextRef="#ctx0" brushRef="#br0" timeOffset="44">23307 12577 7569,'14'0'188,"-1"0"1,1 0 0,4-1 0,4-2 0,3-2 0,1 4-39,0 4 1,5 0-1,1 4 1,0 0-1,1-1 1,-4 2-1,0-1-150,2 3 0,-3-4 0,4 0 0</inkml:trace>
  <inkml:trace contextRef="#ctx0" brushRef="#br0" timeOffset="45">22676 13209 7569,'-5'-18'98,"0"1"0,-1 1 0,-2 1 1,1 2-1,-3 1 0,-2 2 1,-1 3-1,0 1 0,0 3 1,-1 1-1,0 4 34,-4 2 1,4 5-1,-5 8 1,1 7 0,-1 7-1,-1 7 1,-4 7-118,-1 6 0,3 3 0,2 9 0,2-5 1,7-2-1,5-5-395,4 0 0,2-4 1,2-2 379,2-4 0,4 2 0,5-10 0</inkml:trace>
  <inkml:trace contextRef="#ctx0" brushRef="#br0" timeOffset="46">22176 13446 7569,'-6'13'94,"3"-5"0,-4 1 0,1 1 0,3 2 1,3 1-1,4 0 0,6-1 0,6-2 240,6-1 0,9-6 1,6 3-1,5-2 1,5 1-1,1-2-145,0-2 0,-5-1 0,1 0 0,-5 0 0,-4 0 0,-4 0-29,-3 0 0,-3 0 0,-3 0 0,-5 0-375,-2 0 0,-4-1 0,-2-5 0,-6-6 63,-6-4 1,0-3 0,-6 3 0,1-3-1,-1 0 1,0 0 108,-1 3 0,-2 1 0,-1 4 0,0 2 152,0 4 0,5 5 0,4 5 0,1 4 0,0 2-132,-1 2 0,-1 6 1,5 3-1,2 2 0,1-1 1,3-1 14,1 1 0,0-2 0,5-1 1,0-1-1,4-3-113,3-1 1,-2-2 0,5-1 0,2-2 0,1-3 0,2-1-954,4-3 0,-2-1 1074,6-2 0,0-12 0,5-3 0</inkml:trace>
  <inkml:trace contextRef="#ctx0" brushRef="#br0" timeOffset="47">23307 13406 7569,'-8'7'65,"-1"5"1,-3 6 0,-2 2 0,-4 3 0,0 2 122,-1 2 1,0-1 0,-4 0 0,3-1 0,1-2 0,3-1-369,1 2 0,2-1 1,0-1-1,1-3 1,2-1 179,1-1 0,0 1 0,-4-5 0</inkml:trace>
  <inkml:trace contextRef="#ctx0" brushRef="#br0" timeOffset="48">22978 13432 7569,'0'-8'414,"0"2"1,2 4-1,1 8-114,1 4 1,6 5 0,1 3-1,3 2 1,4 0 0,-1-1-222,2 0 1,-4-2 0,3 3-1,-4-1 1,-1-3 0,1-1-273,-1-2 1,-5 0-1,1 0 1,0 0 192,-2 0 0,5-5 0,-5-2 0</inkml:trace>
  <inkml:trace contextRef="#ctx0" brushRef="#br0" timeOffset="49">23281 13511 7569,'0'-13'182,"0"0"1,-1 0 0,-4 0 0,-3 1 0,-4 3 0,-1 3 0,-1 2 93,1 0 0,0-1 1,0 5-1,0 2 1,0 1-260,0 1 1,-1 8 0,1-1 0,-1 7-1,-2 2 1,-2 4-84,2 1 1,-2 1-1,4-1 1,3-2-1,3-2 1,2-1-157,0 1 0,3-5 1,6 1-1,3-4 1,1-2-57,3-3 0,2-5 0,0 0 561,-3-6 0,-4 0 0,-3-5 0,2-3-30,5 0 0,3-3 0,-1 1 0,0 2 0,-3 0-142,3 3 0,0-1 0,4-4 0,1 0 0,2-1 1,-2 3-22,-2 2 1,-2-3 0,-2 5 0,-2-2-133,-3 0 0,-2 6 28,-7-1 0,1 4 1,-6 4-1,0 5 1,1 3-1,0 1-7,3 0 1,-4 6 0,4 2 0,2 1 0,2 0 0,2-1-76,4 0 1,2-1-1,6-4 1,2 2-1,1-3 1,3-4-369,2-2 0,0-2 0,4 4 0,-3-4 0,-3-1 464,0-3 0,-4 4 0,4 0 0</inkml:trace>
  <inkml:trace contextRef="#ctx0" brushRef="#br0" timeOffset="50">23610 13261 7962,'-9'2'246,"2"2"1,0 6 0,1 6 0,-1 6-1,-1 5 1,0 2 0,-1 5-88,0 4 1,5-2-1,-4 7 1,2-5-1,2-5 1,0 1 0,-1-2-2621,2 0 2461,2 5 0,-5-10 0,-1 6 0</inkml:trace>
  <inkml:trace contextRef="#ctx0" brushRef="#br0" timeOffset="51">23321 13551 7569,'0'-19'189,"5"4"1,4-2 0,4 2-1,5 3 1,2 2 0,2 1 217,0-1 0,0 4 0,5 0 0,-3 2 0,0 0 1,-4 1-309,-1 1 0,-1 2 0,-5 0 1,0 0 10,0 0 1,-5 2 0,-4 2 0,-3 5-9,-1 3 1,0 1-1,0 0 1,0 0 0,2 2-1,1 1 23,1 1 1,1 2 0,-4-3-1,3 2 1,4-1-203,-1 2 1,5-4 0,-5 3-1,2-4 1,0-2 0,-1-2-339,0-1 1,3-5 0,-2 4 0,3-3 405,1-2 0,-4-3 0,-2-4 0,0-6 0,-1-5 0,2-4 266,-1-1 1,2-1-1,4-2 1,0 2-1,0 1 1,0 1-106,1 0 1,-3-3-1,-1 6 1,-2 3-1,-2 2-871,-3 1 1,-2 6 0,-1 4-2445,0 7 3163,-6-1 0,-1 6 0,-6-5 0</inkml:trace>
  <inkml:trace contextRef="#ctx0" brushRef="#br0" timeOffset="52">23979 13669 7569,'13'-1'281,"-1"-4"1,-2-3 0,-3-4 215,-1-1 0,-2 0 1,-2-1-1,1 1 1,1 0-310,-1 0 1,3 0 0,-2 0-1,1 1 1,-1 2-361,0 1 0,7 2 0,-3-2 1,4 4-163,1 4 1,0 1 0,1 0 0,-1 0 0,0 0 0,0 1-57,0 4 1,0-2 0,1 6 0,-1-1 0,0 1 360,0 0 0,0-2 0,0 3 0,1-2 289,-1-2 1,0-2 0,0-4 0,0-2-1,0 0-43,0-3 0,1-5 1,-1 1-1,1-3 0,3-2 1,-1-2 28,-5-2 1,1 1 0,-6 2 0,0-1 0,0-2-114,-4 2 0,0 6 1,-4 3-1,-2 1 1,-5 3-114,-2 2 1,-3 2 0,1 3 0,0 5-1,0 3-58,0 1 1,0 2 0,-1 2 0,1 5 0,0 3 170,0 1 1,1-1-1,2-1 1,3-3 0,1 1-1,3 0-52,2 0 0,1-6 0,1 2 1,5-4-1,6-2-406,4-3 0,7 1 0,-1-5 0,4-3 325,5 0 0,8-2 0,8 0 0</inkml:trace>
  <inkml:trace contextRef="#ctx0" brushRef="#br0" timeOffset="53">25045 13682 7318,'-2'-13'66,"-2"0"1,-5 1-1,-1 2 632,1 1 0,2 6 0,4 0-484,-2 6 1,1 5-1,4 6 1,0 4-1,0 4 1,0 3-1,0 2-6,0 4 0,0-2 1,0 5-1,1 0 1,4-2-326,4 0 0,-2-1 0,0-5 0,1-1 0,-3-2 0,1-1-210,-3 1 1,-3-2 0,-3-1 0,-3-1 0,-1-1 0,-5-2-52,-4-3 0,2 3 0,-4-8 0,2-1 0,0-3 378,-2-2 0,-5-8 0,3-1 0</inkml:trace>
  <inkml:trace contextRef="#ctx0" brushRef="#br0" timeOffset="54">24939 13327 7569,'-4'9'322,"0"0"1,1 1-1,1 2 1,2 1-323,0 0 0,0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11/21/19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9" Type="http://schemas.openxmlformats.org/officeDocument/2006/relationships/hyperlink" Target="https://en.wikipedia.org/wiki/Joint_entropy" TargetMode="External"/><Relationship Id="rId20" Type="http://schemas.openxmlformats.org/officeDocument/2006/relationships/hyperlink" Target="https://en.wikipedia.org/wiki/Template:Information_theory" TargetMode="External"/><Relationship Id="rId10" Type="http://schemas.openxmlformats.org/officeDocument/2006/relationships/hyperlink" Target="https://en.wikipedia.org/wiki/Mutual_information" TargetMode="External"/><Relationship Id="rId11" Type="http://schemas.openxmlformats.org/officeDocument/2006/relationships/hyperlink" Target="https://en.wikipedia.org/wiki/Conditional_mutual_information" TargetMode="External"/><Relationship Id="rId12" Type="http://schemas.openxmlformats.org/officeDocument/2006/relationships/hyperlink" Target="https://en.wikipedia.org/wiki/Relative_entropy" TargetMode="External"/><Relationship Id="rId13" Type="http://schemas.openxmlformats.org/officeDocument/2006/relationships/hyperlink" Target="https://en.wikipedia.org/wiki/Entropy_rate" TargetMode="External"/><Relationship Id="rId14" Type="http://schemas.openxmlformats.org/officeDocument/2006/relationships/hyperlink" Target="https://en.wikipedia.org/wiki/Asymptotic_equipartition_property" TargetMode="External"/><Relationship Id="rId15" Type="http://schemas.openxmlformats.org/officeDocument/2006/relationships/hyperlink" Target="https://en.wikipedia.org/wiki/Rate%E2%80%93distortion_theory" TargetMode="External"/><Relationship Id="rId16" Type="http://schemas.openxmlformats.org/officeDocument/2006/relationships/hyperlink" Target="https://en.wikipedia.org/wiki/Shannon's_source_coding_theorem" TargetMode="External"/><Relationship Id="rId17" Type="http://schemas.openxmlformats.org/officeDocument/2006/relationships/hyperlink" Target="https://en.wikipedia.org/wiki/Channel_capacity" TargetMode="External"/><Relationship Id="rId18" Type="http://schemas.openxmlformats.org/officeDocument/2006/relationships/hyperlink" Target="https://en.wikipedia.org/wiki/Noisy-channel_coding_theorem" TargetMode="External"/><Relationship Id="rId19" Type="http://schemas.openxmlformats.org/officeDocument/2006/relationships/hyperlink" Target="https://en.wikipedia.org/wiki/Shannon%E2%80%93Hartley_theorem" TargetMode="External"/><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s://en.wikipedia.org/wiki/Information_theory" TargetMode="External"/><Relationship Id="rId4" Type="http://schemas.openxmlformats.org/officeDocument/2006/relationships/hyperlink" Target="https://en.wikipedia.org/wiki/Probability_distribution" TargetMode="External"/><Relationship Id="rId5" Type="http://schemas.openxmlformats.org/officeDocument/2006/relationships/hyperlink" Target="https://en.wikipedia.org/wiki/Bit" TargetMode="External"/><Relationship Id="rId6" Type="http://schemas.openxmlformats.org/officeDocument/2006/relationships/hyperlink" Target="https://en.wikipedia.org/wiki/Entropy_(information_theory)" TargetMode="External"/><Relationship Id="rId7" Type="http://schemas.openxmlformats.org/officeDocument/2006/relationships/hyperlink" Target="https://en.wikipedia.org/wiki/Differential_entropy" TargetMode="External"/><Relationship Id="rId8" Type="http://schemas.openxmlformats.org/officeDocument/2006/relationships/hyperlink" Target="https://en.wikipedia.org/wiki/Conditional_entropy"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Operator_(mathematics)" TargetMode="External"/><Relationship Id="rId4" Type="http://schemas.openxmlformats.org/officeDocument/2006/relationships/hyperlink" Target="https://en.wikipedia.org/wiki/Vector_calculus" TargetMode="External"/><Relationship Id="rId5" Type="http://schemas.openxmlformats.org/officeDocument/2006/relationships/hyperlink" Target="https://en.wikipedia.org/wiki/Vector_(geometry)" TargetMode="External"/><Relationship Id="rId6" Type="http://schemas.openxmlformats.org/officeDocument/2006/relationships/hyperlink" Target="https://en.wikipedia.org/wiki/Differential_operator" TargetMode="External"/><Relationship Id="rId7" Type="http://schemas.openxmlformats.org/officeDocument/2006/relationships/hyperlink" Target="https://en.wikipedia.org/wiki/Nabla_symbol" TargetMode="External"/><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skip-gram model tries to shift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so the target embedding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(have a lower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words that don’t occur nearby (here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skip-gram model thus actually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These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are stored in two matrices, the </a:t>
            </a:r>
            <a:r>
              <a:rPr lang="en-US" sz="1200" b="0" kern="1200" dirty="0">
                <a:solidFill>
                  <a:schemeClr val="tx1"/>
                </a:solidFill>
                <a:effectLst/>
                <a:latin typeface="+mn-lt"/>
                <a:ea typeface="+mn-ea"/>
                <a:cs typeface="+mn-cs"/>
              </a:rPr>
              <a:t>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So each row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1 ×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vector embedding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vocabulary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column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context matrix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1 vector embedding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This figure shows an intuition of the learning task for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encoded in these two matrices.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336721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715235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In </a:t>
            </a:r>
            <a:r>
              <a:rPr lang="en-US" sz="1200" b="0" i="0" u="none" strike="noStrike" kern="1200" dirty="0" smtClean="0">
                <a:solidFill>
                  <a:schemeClr val="tx1"/>
                </a:solidFill>
                <a:effectLst/>
                <a:latin typeface="+mn-lt"/>
                <a:ea typeface="+mn-ea"/>
                <a:cs typeface="+mn-cs"/>
                <a:hlinkClick r:id="rId3" tooltip="Information theory"/>
              </a:rPr>
              <a:t>information theory</a:t>
            </a:r>
            <a:r>
              <a:rPr lang="en-US" sz="1200" b="0" i="0" u="none" strike="noStrike" kern="1200" dirty="0" smtClean="0">
                <a:solidFill>
                  <a:schemeClr val="tx1"/>
                </a:solidFill>
                <a:effectLst/>
                <a:latin typeface="+mn-lt"/>
                <a:ea typeface="+mn-ea"/>
                <a:cs typeface="+mn-cs"/>
              </a:rPr>
              <a:t>, the </a:t>
            </a:r>
            <a:r>
              <a:rPr lang="en-US" sz="1200" b="1" i="0" u="none" strike="noStrike" kern="1200" dirty="0" smtClean="0">
                <a:solidFill>
                  <a:schemeClr val="tx1"/>
                </a:solidFill>
                <a:effectLst/>
                <a:latin typeface="+mn-lt"/>
                <a:ea typeface="+mn-ea"/>
                <a:cs typeface="+mn-cs"/>
              </a:rPr>
              <a:t>cross entropy</a:t>
            </a:r>
            <a:r>
              <a:rPr lang="en-US" sz="1200" b="0" i="0" u="none" strike="noStrike" kern="1200" dirty="0" smtClean="0">
                <a:solidFill>
                  <a:schemeClr val="tx1"/>
                </a:solidFill>
                <a:effectLst/>
                <a:latin typeface="+mn-lt"/>
                <a:ea typeface="+mn-ea"/>
                <a:cs typeface="+mn-cs"/>
              </a:rPr>
              <a:t> between two </a:t>
            </a:r>
            <a:r>
              <a:rPr lang="en-US" sz="1200" b="0" i="0" u="none" strike="noStrike" kern="1200" dirty="0" smtClean="0">
                <a:solidFill>
                  <a:schemeClr val="tx1"/>
                </a:solidFill>
                <a:effectLst/>
                <a:latin typeface="+mn-lt"/>
                <a:ea typeface="+mn-ea"/>
                <a:cs typeface="+mn-cs"/>
                <a:hlinkClick r:id="rId4" tooltip="Probability distribution"/>
              </a:rPr>
              <a:t>probability distributions</a:t>
            </a:r>
            <a:r>
              <a:rPr lang="en-US" sz="1200" b="0" i="0" u="none" strike="noStrike" kern="1200" dirty="0" smtClean="0">
                <a:solidFill>
                  <a:schemeClr val="tx1"/>
                </a:solidFill>
                <a:effectLst/>
                <a:latin typeface="+mn-lt"/>
                <a:ea typeface="+mn-ea"/>
                <a:cs typeface="+mn-cs"/>
              </a:rPr>
              <a:t> p and q over the same underlying set of events measures the average number of </a:t>
            </a:r>
            <a:r>
              <a:rPr lang="en-US" sz="1200" b="0" i="0" u="none" strike="noStrike" kern="1200" dirty="0" smtClean="0">
                <a:solidFill>
                  <a:schemeClr val="tx1"/>
                </a:solidFill>
                <a:effectLst/>
                <a:latin typeface="+mn-lt"/>
                <a:ea typeface="+mn-ea"/>
                <a:cs typeface="+mn-cs"/>
                <a:hlinkClick r:id="rId5" tooltip="Bit"/>
              </a:rPr>
              <a:t>bits</a:t>
            </a:r>
            <a:r>
              <a:rPr lang="en-US" sz="1200" b="0" i="0" u="none" strike="noStrike" kern="1200" dirty="0" smtClean="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hlinkClick r:id="rId3" tooltip="Information theory"/>
              </a:rPr>
              <a:t>Information </a:t>
            </a:r>
            <a:r>
              <a:rPr lang="en-US" sz="1200" u="none" strike="noStrike" kern="1200" dirty="0" err="1" smtClean="0">
                <a:solidFill>
                  <a:schemeClr val="tx1"/>
                </a:solidFill>
                <a:effectLst/>
                <a:latin typeface="+mn-lt"/>
                <a:ea typeface="+mn-ea"/>
                <a:cs typeface="+mn-cs"/>
                <a:hlinkClick r:id="rId3" tooltip="Information theory"/>
              </a:rPr>
              <a:t>theory</a:t>
            </a:r>
            <a:r>
              <a:rPr lang="en-US" sz="1200" u="none" strike="noStrike" kern="1200" dirty="0" err="1" smtClean="0">
                <a:solidFill>
                  <a:schemeClr val="tx1"/>
                </a:solidFill>
                <a:effectLst/>
                <a:latin typeface="+mn-lt"/>
                <a:ea typeface="+mn-ea"/>
                <a:cs typeface="+mn-cs"/>
                <a:hlinkClick r:id="rId6" tooltip="Entropy (information theory)"/>
              </a:rPr>
              <a:t>Entropy</a:t>
            </a:r>
            <a:endParaRPr lang="en-US" dirty="0" smtClean="0">
              <a:effectLst/>
            </a:endParaRPr>
          </a:p>
          <a:p>
            <a:r>
              <a:rPr lang="en-US" sz="1200" u="none" strike="noStrike" kern="1200" dirty="0" smtClean="0">
                <a:solidFill>
                  <a:schemeClr val="tx1"/>
                </a:solidFill>
                <a:effectLst/>
                <a:latin typeface="+mn-lt"/>
                <a:ea typeface="+mn-ea"/>
                <a:cs typeface="+mn-cs"/>
                <a:hlinkClick r:id="rId7" tooltip="Differential entropy"/>
              </a:rPr>
              <a:t>Differential entropy</a:t>
            </a:r>
            <a:endParaRPr lang="en-US" dirty="0" smtClean="0">
              <a:effectLst/>
            </a:endParaRPr>
          </a:p>
          <a:p>
            <a:r>
              <a:rPr lang="en-US" sz="1200" u="none" strike="noStrike" kern="1200" dirty="0" smtClean="0">
                <a:solidFill>
                  <a:schemeClr val="tx1"/>
                </a:solidFill>
                <a:effectLst/>
                <a:latin typeface="+mn-lt"/>
                <a:ea typeface="+mn-ea"/>
                <a:cs typeface="+mn-cs"/>
                <a:hlinkClick r:id="rId8" tooltip="Conditional entropy"/>
              </a:rPr>
              <a:t>Conditional entropy</a:t>
            </a:r>
            <a:endParaRPr lang="en-US" dirty="0" smtClean="0">
              <a:effectLst/>
            </a:endParaRPr>
          </a:p>
          <a:p>
            <a:r>
              <a:rPr lang="en-US" sz="1200" u="none" strike="noStrike" kern="1200" dirty="0" smtClean="0">
                <a:solidFill>
                  <a:schemeClr val="tx1"/>
                </a:solidFill>
                <a:effectLst/>
                <a:latin typeface="+mn-lt"/>
                <a:ea typeface="+mn-ea"/>
                <a:cs typeface="+mn-cs"/>
                <a:hlinkClick r:id="rId9" tooltip="Joint entropy"/>
              </a:rPr>
              <a:t>Joint entropy</a:t>
            </a:r>
            <a:endParaRPr lang="en-US" dirty="0" smtClean="0">
              <a:effectLst/>
            </a:endParaRPr>
          </a:p>
          <a:p>
            <a:r>
              <a:rPr lang="en-US" sz="1200" u="none" strike="noStrike" kern="1200" dirty="0" smtClean="0">
                <a:solidFill>
                  <a:schemeClr val="tx1"/>
                </a:solidFill>
                <a:effectLst/>
                <a:latin typeface="+mn-lt"/>
                <a:ea typeface="+mn-ea"/>
                <a:cs typeface="+mn-cs"/>
                <a:hlinkClick r:id="rId10" tooltip="Mutual information"/>
              </a:rPr>
              <a:t>Mutual information</a:t>
            </a:r>
            <a:endParaRPr lang="en-US" dirty="0" smtClean="0">
              <a:effectLst/>
            </a:endParaRPr>
          </a:p>
          <a:p>
            <a:r>
              <a:rPr lang="en-US" sz="1200" u="none" strike="noStrike" kern="1200" dirty="0" smtClean="0">
                <a:solidFill>
                  <a:schemeClr val="tx1"/>
                </a:solidFill>
                <a:effectLst/>
                <a:latin typeface="+mn-lt"/>
                <a:ea typeface="+mn-ea"/>
                <a:cs typeface="+mn-cs"/>
                <a:hlinkClick r:id="rId11" tooltip="Conditional mutual information"/>
              </a:rPr>
              <a:t>Conditional mutual information</a:t>
            </a:r>
            <a:endParaRPr lang="en-US" dirty="0" smtClean="0">
              <a:effectLst/>
            </a:endParaRPr>
          </a:p>
          <a:p>
            <a:r>
              <a:rPr lang="en-US" sz="1200" u="none" strike="noStrike" kern="1200" dirty="0" smtClean="0">
                <a:solidFill>
                  <a:schemeClr val="tx1"/>
                </a:solidFill>
                <a:effectLst/>
                <a:latin typeface="+mn-lt"/>
                <a:ea typeface="+mn-ea"/>
                <a:cs typeface="+mn-cs"/>
                <a:hlinkClick r:id="rId12" tooltip="Relative entropy"/>
              </a:rPr>
              <a:t>Relative entropy</a:t>
            </a:r>
            <a:endParaRPr lang="en-US" dirty="0" smtClean="0">
              <a:effectLst/>
            </a:endParaRPr>
          </a:p>
          <a:p>
            <a:r>
              <a:rPr lang="en-US" sz="1200" u="none" strike="noStrike" kern="1200" dirty="0" smtClean="0">
                <a:solidFill>
                  <a:schemeClr val="tx1"/>
                </a:solidFill>
                <a:effectLst/>
                <a:latin typeface="+mn-lt"/>
                <a:ea typeface="+mn-ea"/>
                <a:cs typeface="+mn-cs"/>
                <a:hlinkClick r:id="rId13" tooltip="Entropy rate"/>
              </a:rPr>
              <a:t>Entropy rate</a:t>
            </a:r>
            <a:endParaRPr lang="en-US" dirty="0" smtClean="0">
              <a:effectLst/>
            </a:endParaRPr>
          </a:p>
          <a:p>
            <a:r>
              <a:rPr lang="en-US" sz="1200" u="none" strike="noStrike" kern="1200" dirty="0" smtClean="0">
                <a:solidFill>
                  <a:schemeClr val="tx1"/>
                </a:solidFill>
                <a:effectLst/>
                <a:latin typeface="+mn-lt"/>
                <a:ea typeface="+mn-ea"/>
                <a:cs typeface="+mn-cs"/>
                <a:hlinkClick r:id="rId14" tooltip="Asymptotic equipartition property"/>
              </a:rPr>
              <a:t>Asymptotic equipartition property</a:t>
            </a:r>
            <a:endParaRPr lang="en-US" dirty="0" smtClean="0">
              <a:effectLst/>
            </a:endParaRPr>
          </a:p>
          <a:p>
            <a:r>
              <a:rPr lang="en-US" sz="1200" u="none" strike="noStrike" kern="1200" dirty="0" smtClean="0">
                <a:solidFill>
                  <a:schemeClr val="tx1"/>
                </a:solidFill>
                <a:effectLst/>
                <a:latin typeface="+mn-lt"/>
                <a:ea typeface="+mn-ea"/>
                <a:cs typeface="+mn-cs"/>
                <a:hlinkClick r:id="rId15" tooltip="Rate–distortion theory"/>
              </a:rPr>
              <a:t>Rate–distortion theory</a:t>
            </a:r>
            <a:endParaRPr lang="en-US" dirty="0" smtClean="0">
              <a:effectLst/>
            </a:endParaRPr>
          </a:p>
          <a:p>
            <a:r>
              <a:rPr lang="en-US" sz="1200" u="none" strike="noStrike" kern="1200" dirty="0" smtClean="0">
                <a:solidFill>
                  <a:schemeClr val="tx1"/>
                </a:solidFill>
                <a:effectLst/>
                <a:latin typeface="+mn-lt"/>
                <a:ea typeface="+mn-ea"/>
                <a:cs typeface="+mn-cs"/>
                <a:hlinkClick r:id="rId16" tooltip="Shannon's source coding theorem"/>
              </a:rPr>
              <a:t>Shannon's source coding theorem</a:t>
            </a:r>
            <a:endParaRPr lang="en-US" dirty="0" smtClean="0">
              <a:effectLst/>
            </a:endParaRPr>
          </a:p>
          <a:p>
            <a:r>
              <a:rPr lang="en-US" sz="1200" u="none" strike="noStrike" kern="1200" dirty="0" smtClean="0">
                <a:solidFill>
                  <a:schemeClr val="tx1"/>
                </a:solidFill>
                <a:effectLst/>
                <a:latin typeface="+mn-lt"/>
                <a:ea typeface="+mn-ea"/>
                <a:cs typeface="+mn-cs"/>
                <a:hlinkClick r:id="rId17" tooltip="Channel capacity"/>
              </a:rPr>
              <a:t>Channel capacity</a:t>
            </a:r>
            <a:endParaRPr lang="en-US" dirty="0" smtClean="0">
              <a:effectLst/>
            </a:endParaRPr>
          </a:p>
          <a:p>
            <a:r>
              <a:rPr lang="en-US" sz="1200" u="none" strike="noStrike" kern="1200" dirty="0" smtClean="0">
                <a:solidFill>
                  <a:schemeClr val="tx1"/>
                </a:solidFill>
                <a:effectLst/>
                <a:latin typeface="+mn-lt"/>
                <a:ea typeface="+mn-ea"/>
                <a:cs typeface="+mn-cs"/>
                <a:hlinkClick r:id="rId18" tooltip="Noisy-channel coding theorem"/>
              </a:rPr>
              <a:t>Noisy-channel coding theorem</a:t>
            </a:r>
            <a:endParaRPr lang="en-US" dirty="0" smtClean="0">
              <a:effectLst/>
            </a:endParaRPr>
          </a:p>
          <a:p>
            <a:r>
              <a:rPr lang="en-US" sz="1200" u="none" strike="noStrike" kern="1200" dirty="0" smtClean="0">
                <a:solidFill>
                  <a:schemeClr val="tx1"/>
                </a:solidFill>
                <a:effectLst/>
                <a:latin typeface="+mn-lt"/>
                <a:ea typeface="+mn-ea"/>
                <a:cs typeface="+mn-cs"/>
                <a:hlinkClick r:id="rId19" tooltip="Shannon–Hartley theorem"/>
              </a:rPr>
              <a:t>Shannon–Hartley theorem</a:t>
            </a:r>
            <a:endParaRPr lang="en-US" dirty="0" smtClean="0">
              <a:effectLst/>
            </a:endParaRPr>
          </a:p>
          <a:p>
            <a:r>
              <a:rPr lang="en-US" sz="1200" b="0" u="none" strike="noStrike" kern="1200" dirty="0" smtClean="0">
                <a:solidFill>
                  <a:schemeClr val="tx1"/>
                </a:solidFill>
                <a:effectLst/>
                <a:latin typeface="+mn-lt"/>
                <a:ea typeface="+mn-ea"/>
                <a:cs typeface="+mn-cs"/>
                <a:hlinkClick r:id="rId20" tooltip="Template:Information theory"/>
              </a:rPr>
              <a:t>v</a:t>
            </a:r>
            <a:endParaRPr lang="en-US" b="0" dirty="0" smtClean="0">
              <a:effectLst/>
            </a:endParaRPr>
          </a:p>
          <a:p>
            <a:endParaRPr lang="en-US" b="0"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552655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dirty="0"/>
              <a:t>loss function also </a:t>
            </a:r>
            <a:r>
              <a:rPr lang="en-US" dirty="0" smtClean="0"/>
              <a:t>ensures </a:t>
            </a:r>
            <a:r>
              <a:rPr lang="en-US" dirty="0"/>
              <a:t>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381025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dirty="0"/>
              <a:t>loss function also </a:t>
            </a:r>
            <a:r>
              <a:rPr lang="en-US" dirty="0" smtClean="0"/>
              <a:t>ensures </a:t>
            </a:r>
            <a:r>
              <a:rPr lang="en-US" dirty="0"/>
              <a:t>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42839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Why does minimizing this negative log probability do what we want? A per- </a:t>
            </a:r>
            <a:r>
              <a:rPr lang="en-US" sz="1200" kern="1200" dirty="0" err="1" smtClean="0">
                <a:solidFill>
                  <a:schemeClr val="tx1"/>
                </a:solidFill>
                <a:effectLst/>
                <a:latin typeface="+mn-lt"/>
                <a:ea typeface="+mn-ea"/>
                <a:cs typeface="+mn-cs"/>
              </a:rPr>
              <a:t>fect</a:t>
            </a:r>
            <a:r>
              <a:rPr lang="en-US" sz="1200" kern="1200" dirty="0" smtClean="0">
                <a:solidFill>
                  <a:schemeClr val="tx1"/>
                </a:solidFill>
                <a:effectLst/>
                <a:latin typeface="+mn-lt"/>
                <a:ea typeface="+mn-ea"/>
                <a:cs typeface="+mn-cs"/>
              </a:rPr>
              <a:t> classifier would assign probability 1 to the correct outcome (y=1 or y=0) and probability 0 to the incorrect outcome. That means the higher </a:t>
            </a:r>
            <a:r>
              <a:rPr lang="en-US" sz="1200" i="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ˆ (the closer it is to 1), the better the classifier; the lower </a:t>
            </a:r>
            <a:r>
              <a:rPr lang="en-US" sz="1200" i="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ˆ is (the closer it is to 0), the worse the </a:t>
            </a:r>
            <a:r>
              <a:rPr lang="en-US" sz="1200" kern="1200" dirty="0" err="1" smtClean="0">
                <a:solidFill>
                  <a:schemeClr val="tx1"/>
                </a:solidFill>
                <a:effectLst/>
                <a:latin typeface="+mn-lt"/>
                <a:ea typeface="+mn-ea"/>
                <a:cs typeface="+mn-cs"/>
              </a:rPr>
              <a:t>clas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sifier</a:t>
            </a:r>
            <a:r>
              <a:rPr lang="en-US" sz="1200" kern="1200" dirty="0" smtClean="0">
                <a:solidFill>
                  <a:schemeClr val="tx1"/>
                </a:solidFill>
                <a:effectLst/>
                <a:latin typeface="+mn-lt"/>
                <a:ea typeface="+mn-ea"/>
                <a:cs typeface="+mn-cs"/>
              </a:rPr>
              <a:t>. The negative log of this probability is a convenient loss metric since it goes from 0 (negative log of 1, no loss) to infinity (negative log of 0, infinite loss). This loss function also ensures that as the probability of the correct answer is maximized, the probability of the incorrect answer is minimized; since the two sum to one, any increase in the probability of the correct answer is coming at the expense of the in- correct answer.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1229514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702473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999034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a:t>
            </a:r>
            <a:r>
              <a:rPr lang="en-US" sz="1200" kern="1200" dirty="0" smtClean="0">
                <a:solidFill>
                  <a:schemeClr val="tx1"/>
                </a:solidFill>
                <a:effectLst/>
                <a:latin typeface="+mn-lt"/>
                <a:ea typeface="+mn-ea"/>
                <a:cs typeface="+mn-cs"/>
              </a:rPr>
              <a:t>skiing in </a:t>
            </a:r>
            <a:r>
              <a:rPr lang="en-US" sz="1200" kern="1200" dirty="0">
                <a:solidFill>
                  <a:schemeClr val="tx1"/>
                </a:solidFill>
                <a:effectLst/>
                <a:latin typeface="+mn-lt"/>
                <a:ea typeface="+mn-ea"/>
                <a:cs typeface="+mn-cs"/>
              </a:rPr>
              <a:t>a canyon and trying to descend most quickly down to the river at the bottom, you might look around yourself 360 degrees, find the direction where the ground is sloping the steepest, and </a:t>
            </a:r>
            <a:r>
              <a:rPr lang="en-US" sz="1200" kern="1200" dirty="0" err="1" smtClean="0">
                <a:solidFill>
                  <a:schemeClr val="tx1"/>
                </a:solidFill>
                <a:effectLst/>
                <a:latin typeface="+mn-lt"/>
                <a:ea typeface="+mn-ea"/>
                <a:cs typeface="+mn-cs"/>
              </a:rPr>
              <a:t>godownhill</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496895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By contrast,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loss for multi-layer neural networks is non-convex, and gradient descent may get stuck in local minima for neural network training and never find the global optimum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777029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109033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 regression is covered</a:t>
            </a:r>
            <a:r>
              <a:rPr lang="en-US" baseline="0" dirty="0"/>
              <a:t> in Chapter 5 of the textbook</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425700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smtClean="0"/>
          </a:p>
          <a:p>
            <a:endParaRPr lang="en-US" dirty="0" smtClean="0"/>
          </a:p>
          <a:p>
            <a:r>
              <a:rPr lang="en-US" sz="1200" kern="1200" dirty="0" smtClean="0">
                <a:solidFill>
                  <a:schemeClr val="tx1"/>
                </a:solidFill>
                <a:effectLst/>
                <a:latin typeface="+mn-lt"/>
                <a:ea typeface="+mn-ea"/>
                <a:cs typeface="+mn-cs"/>
              </a:rPr>
              <a:t>The magnitude of the amount to move in gradient descent is the value of the slope </a:t>
            </a:r>
            <a:r>
              <a:rPr lang="en-US" sz="1200" i="1" kern="1200" dirty="0" smtClean="0">
                <a:solidFill>
                  <a:schemeClr val="tx1"/>
                </a:solidFill>
                <a:effectLst/>
                <a:latin typeface="+mn-lt"/>
                <a:ea typeface="+mn-ea"/>
                <a:cs typeface="+mn-cs"/>
              </a:rPr>
              <a:t>d f </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 weighted by a </a:t>
            </a:r>
            <a:r>
              <a:rPr lang="en-US" sz="1200" b="0" kern="1200" dirty="0" smtClean="0">
                <a:solidFill>
                  <a:schemeClr val="tx1"/>
                </a:solidFill>
                <a:effectLst/>
                <a:latin typeface="+mn-lt"/>
                <a:ea typeface="+mn-ea"/>
                <a:cs typeface="+mn-cs"/>
              </a:rPr>
              <a:t>learning rate </a:t>
            </a:r>
            <a:r>
              <a:rPr lang="en-US" sz="1200" kern="1200" dirty="0" err="1" smtClean="0">
                <a:solidFill>
                  <a:schemeClr val="tx1"/>
                </a:solidFill>
                <a:effectLst/>
                <a:latin typeface="+mn-lt"/>
                <a:ea typeface="+mn-ea"/>
                <a:cs typeface="+mn-cs"/>
              </a:rPr>
              <a:t>η</a:t>
            </a:r>
            <a:r>
              <a:rPr lang="en-US" sz="1200" kern="1200" dirty="0" smtClean="0">
                <a:solidFill>
                  <a:schemeClr val="tx1"/>
                </a:solidFill>
                <a:effectLst/>
                <a:latin typeface="+mn-lt"/>
                <a:ea typeface="+mn-ea"/>
                <a:cs typeface="+mn-cs"/>
              </a:rPr>
              <a:t> . A higher (faster) learning rate means that </a:t>
            </a:r>
            <a:endParaRPr lang="en-US" dirty="0" smtClean="0"/>
          </a:p>
          <a:p>
            <a:r>
              <a:rPr lang="en-US" sz="1200" i="1" kern="1200" dirty="0" err="1" smtClean="0">
                <a:solidFill>
                  <a:schemeClr val="tx1"/>
                </a:solidFill>
                <a:effectLst/>
                <a:latin typeface="+mn-lt"/>
                <a:ea typeface="+mn-ea"/>
                <a:cs typeface="+mn-cs"/>
              </a:rPr>
              <a:t>dw</a:t>
            </a:r>
            <a:r>
              <a:rPr lang="en-US" sz="1200" i="1" kern="1200" dirty="0" smtClean="0">
                <a:solidFill>
                  <a:schemeClr val="tx1"/>
                </a:solidFill>
                <a:effectLst/>
                <a:latin typeface="+mn-lt"/>
                <a:ea typeface="+mn-ea"/>
                <a:cs typeface="+mn-cs"/>
              </a:rPr>
              <a:t/>
            </a:r>
            <a:br>
              <a:rPr lang="en-US" sz="1200" i="1"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we should move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more on each step. The change we make in our parameter is the </a:t>
            </a:r>
            <a:endParaRPr lang="en-US" dirty="0" smtClean="0"/>
          </a:p>
          <a:p>
            <a:r>
              <a:rPr lang="en-US" sz="1200" kern="1200" dirty="0" smtClean="0">
                <a:solidFill>
                  <a:schemeClr val="tx1"/>
                </a:solidFill>
                <a:effectLst/>
                <a:latin typeface="+mn-lt"/>
                <a:ea typeface="+mn-ea"/>
                <a:cs typeface="+mn-cs"/>
              </a:rPr>
              <a:t>learning rate times the gradient (or the slope, in our single-variable example):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384213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511199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a:t>
            </a:r>
            <a:r>
              <a:rPr lang="en-US" sz="1200" kern="1200" dirty="0" smtClean="0">
                <a:solidFill>
                  <a:schemeClr val="tx1"/>
                </a:solidFill>
                <a:effectLst/>
                <a:latin typeface="+mn-lt"/>
                <a:ea typeface="+mn-ea"/>
                <a:cs typeface="+mn-cs"/>
              </a:rPr>
              <a:t>obvious.</a:t>
            </a:r>
          </a:p>
          <a:p>
            <a:endParaRPr lang="en-US" sz="120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rPr>
              <a:t>∇:</a:t>
            </a:r>
            <a:r>
              <a:rPr lang="en-US" sz="1200" b="1" i="0" u="none" strike="noStrike" kern="1200" baseline="0" dirty="0" smtClean="0">
                <a:solidFill>
                  <a:schemeClr val="tx1"/>
                </a:solidFill>
                <a:effectLst/>
                <a:latin typeface="+mn-lt"/>
                <a:ea typeface="+mn-ea"/>
                <a:cs typeface="+mn-cs"/>
              </a:rPr>
              <a:t> </a:t>
            </a:r>
            <a:r>
              <a:rPr lang="en-US" sz="1200" b="1" i="0" u="none" strike="noStrike" kern="1200" dirty="0" smtClean="0">
                <a:solidFill>
                  <a:schemeClr val="tx1"/>
                </a:solidFill>
                <a:effectLst/>
                <a:latin typeface="+mn-lt"/>
                <a:ea typeface="+mn-ea"/>
                <a:cs typeface="+mn-cs"/>
              </a:rPr>
              <a:t>Del</a:t>
            </a:r>
            <a:r>
              <a:rPr lang="en-US" sz="1200" b="0" i="0" u="none" strike="noStrike" kern="1200" dirty="0" smtClean="0">
                <a:solidFill>
                  <a:schemeClr val="tx1"/>
                </a:solidFill>
                <a:effectLst/>
                <a:latin typeface="+mn-lt"/>
                <a:ea typeface="+mn-ea"/>
                <a:cs typeface="+mn-cs"/>
              </a:rPr>
              <a:t>, or </a:t>
            </a:r>
            <a:r>
              <a:rPr lang="en-US" sz="1200" b="1" i="0" u="none" strike="noStrike" kern="1200" dirty="0" err="1" smtClean="0">
                <a:solidFill>
                  <a:schemeClr val="tx1"/>
                </a:solidFill>
                <a:effectLst/>
                <a:latin typeface="+mn-lt"/>
                <a:ea typeface="+mn-ea"/>
                <a:cs typeface="+mn-cs"/>
              </a:rPr>
              <a:t>nabla</a:t>
            </a:r>
            <a:r>
              <a:rPr lang="en-US" sz="1200" b="0" i="0" u="none" strike="noStrike" kern="1200" dirty="0" smtClean="0">
                <a:solidFill>
                  <a:schemeClr val="tx1"/>
                </a:solidFill>
                <a:effectLst/>
                <a:latin typeface="+mn-lt"/>
                <a:ea typeface="+mn-ea"/>
                <a:cs typeface="+mn-cs"/>
              </a:rPr>
              <a:t>, is an </a:t>
            </a:r>
            <a:r>
              <a:rPr lang="en-US" sz="1200" b="0" i="0" u="none" strike="noStrike" kern="1200" dirty="0" smtClean="0">
                <a:solidFill>
                  <a:schemeClr val="tx1"/>
                </a:solidFill>
                <a:effectLst/>
                <a:latin typeface="+mn-lt"/>
                <a:ea typeface="+mn-ea"/>
                <a:cs typeface="+mn-cs"/>
                <a:hlinkClick r:id="rId3" tooltip="Operator (mathematics)"/>
              </a:rPr>
              <a:t>operator</a:t>
            </a:r>
            <a:r>
              <a:rPr lang="en-US" sz="1200" b="0" i="0" u="none" strike="noStrike" kern="1200" dirty="0" smtClean="0">
                <a:solidFill>
                  <a:schemeClr val="tx1"/>
                </a:solidFill>
                <a:effectLst/>
                <a:latin typeface="+mn-lt"/>
                <a:ea typeface="+mn-ea"/>
                <a:cs typeface="+mn-cs"/>
              </a:rPr>
              <a:t> used in mathematics, in particular in </a:t>
            </a:r>
            <a:r>
              <a:rPr lang="en-US" sz="1200" b="0" i="0" u="none" strike="noStrike" kern="1200" dirty="0" smtClean="0">
                <a:solidFill>
                  <a:schemeClr val="tx1"/>
                </a:solidFill>
                <a:effectLst/>
                <a:latin typeface="+mn-lt"/>
                <a:ea typeface="+mn-ea"/>
                <a:cs typeface="+mn-cs"/>
                <a:hlinkClick r:id="rId4" tooltip="Vector calculus"/>
              </a:rPr>
              <a:t>vector calculus</a:t>
            </a:r>
            <a:r>
              <a:rPr lang="en-US" sz="1200" b="0" i="0" u="none" strike="noStrike" kern="1200" dirty="0" smtClean="0">
                <a:solidFill>
                  <a:schemeClr val="tx1"/>
                </a:solidFill>
                <a:effectLst/>
                <a:latin typeface="+mn-lt"/>
                <a:ea typeface="+mn-ea"/>
                <a:cs typeface="+mn-cs"/>
              </a:rPr>
              <a:t>, as a </a:t>
            </a:r>
            <a:r>
              <a:rPr lang="en-US" sz="1200" b="0" i="0" u="none" strike="noStrike" kern="1200" dirty="0" smtClean="0">
                <a:solidFill>
                  <a:schemeClr val="tx1"/>
                </a:solidFill>
                <a:effectLst/>
                <a:latin typeface="+mn-lt"/>
                <a:ea typeface="+mn-ea"/>
                <a:cs typeface="+mn-cs"/>
                <a:hlinkClick r:id="rId5" tooltip="Vector (geometry)"/>
              </a:rPr>
              <a:t>vector</a:t>
            </a:r>
            <a:r>
              <a:rPr lang="en-US" sz="1200" b="0" i="0" u="none" strike="noStrike"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6" tooltip="Differential operator"/>
              </a:rPr>
              <a:t>differential operator</a:t>
            </a:r>
            <a:r>
              <a:rPr lang="en-US" sz="1200" b="0" i="0" u="none" strike="noStrike" kern="1200" dirty="0" smtClean="0">
                <a:solidFill>
                  <a:schemeClr val="tx1"/>
                </a:solidFill>
                <a:effectLst/>
                <a:latin typeface="+mn-lt"/>
                <a:ea typeface="+mn-ea"/>
                <a:cs typeface="+mn-cs"/>
              </a:rPr>
              <a:t>, usually represented by the </a:t>
            </a:r>
            <a:r>
              <a:rPr lang="en-US" sz="1200" b="0" i="0" u="none" strike="noStrike" kern="1200" dirty="0" smtClean="0">
                <a:solidFill>
                  <a:schemeClr val="tx1"/>
                </a:solidFill>
                <a:effectLst/>
                <a:latin typeface="+mn-lt"/>
                <a:ea typeface="+mn-ea"/>
                <a:cs typeface="+mn-cs"/>
                <a:hlinkClick r:id="rId7" tooltip="Nabla symbol"/>
              </a:rPr>
              <a:t>nabla symbol</a:t>
            </a:r>
            <a:r>
              <a:rPr lang="en-US" sz="1200" b="0" i="0" u="none" strike="noStrike" kern="1200" dirty="0" smtClean="0">
                <a:solidFill>
                  <a:schemeClr val="tx1"/>
                </a:solidFill>
                <a:effectLst/>
                <a:latin typeface="+mn-lt"/>
                <a:ea typeface="+mn-ea"/>
                <a:cs typeface="+mn-cs"/>
              </a:rPr>
              <a:t> </a:t>
            </a:r>
            <a:r>
              <a:rPr lang="en-US" sz="1200" b="1" i="0" u="none" strike="noStrike"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925682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Note in Eq. 5.17 that the gradient with respect to a single weight </a:t>
            </a:r>
            <a:r>
              <a:rPr lang="en-US" sz="1200" i="1" kern="1200" dirty="0" smtClean="0">
                <a:solidFill>
                  <a:schemeClr val="tx1"/>
                </a:solidFill>
                <a:effectLst/>
                <a:latin typeface="+mn-lt"/>
                <a:ea typeface="+mn-ea"/>
                <a:cs typeface="+mn-cs"/>
              </a:rPr>
              <a:t>w j </a:t>
            </a:r>
            <a:r>
              <a:rPr lang="en-US" sz="1200" kern="1200" dirty="0" smtClean="0">
                <a:solidFill>
                  <a:schemeClr val="tx1"/>
                </a:solidFill>
                <a:effectLst/>
                <a:latin typeface="+mn-lt"/>
                <a:ea typeface="+mn-ea"/>
                <a:cs typeface="+mn-cs"/>
              </a:rPr>
              <a:t>represents a very intuitive value: the difference between the true </a:t>
            </a:r>
            <a:r>
              <a:rPr lang="en-US" sz="1200" i="1" kern="1200" dirty="0" smtClean="0">
                <a:solidFill>
                  <a:schemeClr val="tx1"/>
                </a:solidFill>
                <a:effectLst/>
                <a:latin typeface="+mn-lt"/>
                <a:ea typeface="+mn-ea"/>
                <a:cs typeface="+mn-cs"/>
              </a:rPr>
              <a:t>y </a:t>
            </a:r>
            <a:r>
              <a:rPr lang="en-US" sz="1200" kern="1200" dirty="0" smtClean="0">
                <a:solidFill>
                  <a:schemeClr val="tx1"/>
                </a:solidFill>
                <a:effectLst/>
                <a:latin typeface="+mn-lt"/>
                <a:ea typeface="+mn-ea"/>
                <a:cs typeface="+mn-cs"/>
              </a:rPr>
              <a:t>and our estimated </a:t>
            </a:r>
            <a:r>
              <a:rPr lang="en-US" sz="1200" i="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ˆ = </a:t>
            </a:r>
            <a:r>
              <a:rPr lang="en-US" sz="1200" kern="1200" dirty="0" err="1" smtClean="0">
                <a:solidFill>
                  <a:schemeClr val="tx1"/>
                </a:solidFill>
                <a:effectLst/>
                <a:latin typeface="+mn-lt"/>
                <a:ea typeface="+mn-ea"/>
                <a:cs typeface="+mn-cs"/>
              </a:rPr>
              <a:t>σ</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x </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b</a:t>
            </a:r>
            <a:r>
              <a:rPr lang="en-US" sz="1200" kern="1200" dirty="0" smtClean="0">
                <a:solidFill>
                  <a:schemeClr val="tx1"/>
                </a:solidFill>
                <a:effectLst/>
                <a:latin typeface="+mn-lt"/>
                <a:ea typeface="+mn-ea"/>
                <a:cs typeface="+mn-cs"/>
              </a:rPr>
              <a:t>) for that observation, multiplied by the corresponding input value </a:t>
            </a:r>
            <a:r>
              <a:rPr lang="en-US" sz="1200" i="1" kern="1200" dirty="0" smtClean="0">
                <a:solidFill>
                  <a:schemeClr val="tx1"/>
                </a:solidFill>
                <a:effectLst/>
                <a:latin typeface="+mn-lt"/>
                <a:ea typeface="+mn-ea"/>
                <a:cs typeface="+mn-cs"/>
              </a:rPr>
              <a:t>x j </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188925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367325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a:t>
            </a:r>
            <a:r>
              <a:rPr lang="en-US" sz="1200" b="1" kern="1200" dirty="0">
                <a:solidFill>
                  <a:schemeClr val="tx1"/>
                </a:solidFill>
                <a:effectLst/>
                <a:latin typeface="+mn-lt"/>
                <a:ea typeface="+mn-ea"/>
                <a:cs typeface="+mn-cs"/>
              </a:rPr>
              <a:t>each training example</a:t>
            </a:r>
            <a:r>
              <a:rPr lang="en-US" sz="1200" kern="1200" dirty="0">
                <a:solidFill>
                  <a:schemeClr val="tx1"/>
                </a:solidFill>
                <a:effectLst/>
                <a:latin typeface="+mn-lt"/>
                <a:ea typeface="+mn-ea"/>
                <a:cs typeface="+mn-cs"/>
              </a:rPr>
              <a:t>,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a:t>
            </a:r>
            <a:r>
              <a:rPr lang="en-US" sz="1200" b="1" kern="1200" dirty="0">
                <a:solidFill>
                  <a:schemeClr val="tx1"/>
                </a:solidFill>
                <a:effectLst/>
                <a:latin typeface="+mn-lt"/>
                <a:ea typeface="+mn-ea"/>
                <a:cs typeface="+mn-cs"/>
              </a:rPr>
              <a:t>stochastic</a:t>
            </a:r>
            <a:r>
              <a:rPr lang="en-US" sz="1200" kern="1200" dirty="0">
                <a:solidFill>
                  <a:schemeClr val="tx1"/>
                </a:solidFill>
                <a:effectLst/>
                <a:latin typeface="+mn-lt"/>
                <a:ea typeface="+mn-ea"/>
                <a:cs typeface="+mn-cs"/>
              </a:rPr>
              <a:t> because it chooses a </a:t>
            </a:r>
            <a:r>
              <a:rPr lang="en-US" sz="1200" b="1" kern="1200" dirty="0">
                <a:solidFill>
                  <a:schemeClr val="tx1"/>
                </a:solidFill>
                <a:effectLst/>
                <a:latin typeface="+mn-lt"/>
                <a:ea typeface="+mn-ea"/>
                <a:cs typeface="+mn-cs"/>
              </a:rPr>
              <a:t>single </a:t>
            </a:r>
            <a:r>
              <a:rPr lang="en-US" sz="1200" b="1" kern="1200" dirty="0" smtClean="0">
                <a:solidFill>
                  <a:schemeClr val="tx1"/>
                </a:solidFill>
                <a:effectLst/>
                <a:latin typeface="+mn-lt"/>
                <a:ea typeface="+mn-ea"/>
                <a:cs typeface="+mn-cs"/>
              </a:rPr>
              <a:t>random </a:t>
            </a:r>
            <a:r>
              <a:rPr lang="en-US" sz="1200" b="1" kern="1200" dirty="0">
                <a:solidFill>
                  <a:schemeClr val="tx1"/>
                </a:solidFill>
                <a:effectLst/>
                <a:latin typeface="+mn-lt"/>
                <a:ea typeface="+mn-ea"/>
                <a:cs typeface="+mn-cs"/>
              </a:rPr>
              <a:t>example </a:t>
            </a:r>
            <a:r>
              <a:rPr lang="en-US" sz="1200" kern="1200" dirty="0">
                <a:solidFill>
                  <a:schemeClr val="tx1"/>
                </a:solidFill>
                <a:effectLst/>
                <a:latin typeface="+mn-lt"/>
                <a:ea typeface="+mn-ea"/>
                <a:cs typeface="+mn-cs"/>
              </a:rPr>
              <a:t>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1773013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smtClean="0">
                <a:solidFill>
                  <a:schemeClr val="tx1"/>
                </a:solidFill>
                <a:effectLst/>
                <a:latin typeface="+mn-lt"/>
                <a:ea typeface="+mn-ea"/>
                <a:cs typeface="+mn-cs"/>
              </a:rPr>
              <a:t>todo</a:t>
            </a:r>
            <a:r>
              <a:rPr lang="hr-HR" sz="1200" b="0" kern="1200" dirty="0" smtClean="0">
                <a:solidFill>
                  <a:schemeClr val="tx1"/>
                </a:solidFill>
                <a:effectLst/>
                <a:latin typeface="+mn-lt"/>
                <a:ea typeface="+mn-ea"/>
                <a:cs typeface="+mn-cs"/>
              </a:rPr>
              <a:t> – </a:t>
            </a:r>
            <a:r>
              <a:rPr lang="hr-HR" sz="1200" b="0" kern="1200" dirty="0" err="1" smtClean="0">
                <a:solidFill>
                  <a:schemeClr val="tx1"/>
                </a:solidFill>
                <a:effectLst/>
                <a:latin typeface="+mn-lt"/>
                <a:ea typeface="+mn-ea"/>
                <a:cs typeface="+mn-cs"/>
              </a:rPr>
              <a:t>add</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the</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worked</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example</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from</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textbook</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sectino</a:t>
            </a:r>
            <a:r>
              <a:rPr lang="hr-HR" sz="1200" b="0" kern="1200" dirty="0" smtClean="0">
                <a:solidFill>
                  <a:schemeClr val="tx1"/>
                </a:solidFill>
                <a:effectLst/>
                <a:latin typeface="+mn-lt"/>
                <a:ea typeface="+mn-ea"/>
                <a:cs typeface="+mn-cs"/>
              </a:rPr>
              <a:t> 5.4.3 </a:t>
            </a:r>
            <a:endParaRPr lang="hr-HR"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1616513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smtClean="0">
                <a:solidFill>
                  <a:schemeClr val="tx1"/>
                </a:solidFill>
                <a:effectLst/>
                <a:latin typeface="+mn-lt"/>
                <a:ea typeface="+mn-ea"/>
                <a:cs typeface="+mn-cs"/>
              </a:rPr>
              <a:t>todo</a:t>
            </a:r>
            <a:r>
              <a:rPr lang="hr-HR" sz="1200" b="0" kern="1200" dirty="0" smtClean="0">
                <a:solidFill>
                  <a:schemeClr val="tx1"/>
                </a:solidFill>
                <a:effectLst/>
                <a:latin typeface="+mn-lt"/>
                <a:ea typeface="+mn-ea"/>
                <a:cs typeface="+mn-cs"/>
              </a:rPr>
              <a:t> – </a:t>
            </a:r>
            <a:r>
              <a:rPr lang="hr-HR" sz="1200" b="0" kern="1200" dirty="0" err="1" smtClean="0">
                <a:solidFill>
                  <a:schemeClr val="tx1"/>
                </a:solidFill>
                <a:effectLst/>
                <a:latin typeface="+mn-lt"/>
                <a:ea typeface="+mn-ea"/>
                <a:cs typeface="+mn-cs"/>
              </a:rPr>
              <a:t>add</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the</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worked</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example</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from</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textbook</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sectino</a:t>
            </a:r>
            <a:r>
              <a:rPr lang="hr-HR" sz="1200" b="0" kern="1200" dirty="0" smtClean="0">
                <a:solidFill>
                  <a:schemeClr val="tx1"/>
                </a:solidFill>
                <a:effectLst/>
                <a:latin typeface="+mn-lt"/>
                <a:ea typeface="+mn-ea"/>
                <a:cs typeface="+mn-cs"/>
              </a:rPr>
              <a:t> 5.4.3 </a:t>
            </a:r>
            <a:endParaRPr lang="hr-HR"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192167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Note that this observation </a:t>
            </a:r>
            <a:r>
              <a:rPr lang="en-US" i="1" dirty="0" smtClean="0"/>
              <a:t>x </a:t>
            </a:r>
            <a:r>
              <a:rPr lang="en-US" dirty="0" smtClean="0"/>
              <a:t>happened to be a positive example. We would expect that after seeing more negative examples with high counts of negative words, that the weight </a:t>
            </a:r>
            <a:r>
              <a:rPr lang="en-US" i="1" dirty="0" smtClean="0"/>
              <a:t>w</a:t>
            </a:r>
            <a:r>
              <a:rPr lang="en-US" dirty="0" smtClean="0"/>
              <a:t>2 would shift to have a negative value.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393742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upload.wikimedia.org</a:t>
            </a:r>
            <a:r>
              <a:rPr lang="en-US" dirty="0" smtClean="0"/>
              <a:t>/</a:t>
            </a:r>
            <a:r>
              <a:rPr lang="en-US" dirty="0" err="1" smtClean="0"/>
              <a:t>wikipedia</a:t>
            </a:r>
            <a:r>
              <a:rPr lang="en-US" dirty="0" smtClean="0"/>
              <a:t>/commons/8/84/Ski_</a:t>
            </a:r>
            <a:r>
              <a:rPr lang="en-US" dirty="0" err="1" smtClean="0"/>
              <a:t>Famille</a:t>
            </a:r>
            <a:r>
              <a:rPr lang="en-US" dirty="0" smtClean="0"/>
              <a:t>_-_</a:t>
            </a:r>
            <a:r>
              <a:rPr lang="en-US" dirty="0" err="1" smtClean="0"/>
              <a:t>Family_Ski_Holidays.jpg</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43</a:t>
            </a:fld>
            <a:endParaRPr lang="en-US"/>
          </a:p>
        </p:txBody>
      </p:sp>
    </p:spTree>
    <p:extLst>
      <p:ext uri="{BB962C8B-B14F-4D97-AF65-F5344CB8AC3E}">
        <p14:creationId xmlns:p14="http://schemas.microsoft.com/office/powerpoint/2010/main" val="1045060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465791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1259332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have an algorithm that given an instance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computes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How do we make a decision? For a test instance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we say yes if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more than .5, and no otherwise. We call .5 the </a:t>
            </a:r>
            <a:r>
              <a:rPr lang="en-US" sz="1200" b="0" kern="1200" dirty="0">
                <a:solidFill>
                  <a:schemeClr val="tx1"/>
                </a:solidFill>
                <a:effectLst/>
                <a:latin typeface="+mn-lt"/>
                <a:ea typeface="+mn-ea"/>
                <a:cs typeface="+mn-cs"/>
              </a:rPr>
              <a:t>decision boundary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726291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62013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smtClean="0"/>
          </a:p>
          <a:p>
            <a:r>
              <a:rPr lang="en-US" dirty="0" smtClean="0"/>
              <a:t>https://</a:t>
            </a:r>
            <a:r>
              <a:rPr lang="en-US" dirty="0" err="1" smtClean="0"/>
              <a:t>towardsdatascience.com</a:t>
            </a:r>
            <a:r>
              <a:rPr lang="en-US" dirty="0" smtClean="0"/>
              <a:t>/why-not-mse-as-a-loss-function-for-logistic-regression-589816b5e03c</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136532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611806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823028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11/21/19</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11/21/19</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11/21/19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11/21/19</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11/21/19</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11/21/19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11/21/19</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11/21/19</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customXml" Target="../ink/ink1.xml"/><Relationship Id="rId5" Type="http://schemas.openxmlformats.org/officeDocument/2006/relationships/image" Target="../media/image20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customXml" Target="../ink/ink2.xml"/><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emf"/></Relationships>
</file>

<file path=ppt/slides/_rels/slide35.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customXml" Target="../ink/ink3.xml"/><Relationship Id="rId6" Type="http://schemas.openxmlformats.org/officeDocument/2006/relationships/image" Target="../media/image26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customXml" Target="../ink/ink4.xml"/><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38.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customXml" Target="../ink/ink5.xml"/><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tiff"/></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Logistic Regression</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a:t>
            </a:r>
            <a:r>
              <a:rPr lang="en-US" dirty="0" smtClean="0"/>
              <a:t>Chapter </a:t>
            </a:r>
            <a:r>
              <a:rPr lang="en-US" dirty="0"/>
              <a:t>5</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88066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smtClean="0"/>
              <a:t>It's </a:t>
            </a:r>
            <a:r>
              <a:rPr lang="en-US" dirty="0"/>
              <a:t>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r>
              <a:rPr lang="en-US" dirty="0" smtClean="0"/>
              <a:t>.</a:t>
            </a:r>
            <a:endParaRPr lang="en-US" dirty="0"/>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72157121"/>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 xmlns:a16="http://schemas.microsoft.com/office/drawing/2014/main" val="20000"/>
                    </a:ext>
                  </a:extLst>
                </a:gridCol>
                <a:gridCol w="4587240">
                  <a:extLst>
                    <a:ext uri="{9D8B030D-6E8A-4147-A177-3AD203B41FA5}">
                      <a16:colId xmlns="" xmlns:a16="http://schemas.microsoft.com/office/drawing/2014/main" val="20001"/>
                    </a:ext>
                  </a:extLst>
                </a:gridCol>
                <a:gridCol w="1737360">
                  <a:extLst>
                    <a:ext uri="{9D8B030D-6E8A-4147-A177-3AD203B41FA5}">
                      <a16:colId xmlns=""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endParaRPr lang="en-US"/>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4432370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85708302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 xmlns:a16="http://schemas.microsoft.com/office/drawing/2014/main" val="20000"/>
                    </a:ext>
                  </a:extLst>
                </a:gridCol>
                <a:gridCol w="4587240">
                  <a:extLst>
                    <a:ext uri="{9D8B030D-6E8A-4147-A177-3AD203B41FA5}">
                      <a16:colId xmlns="" xmlns:a16="http://schemas.microsoft.com/office/drawing/2014/main" val="20001"/>
                    </a:ext>
                  </a:extLst>
                </a:gridCol>
                <a:gridCol w="1737360">
                  <a:extLst>
                    <a:ext uri="{9D8B030D-6E8A-4147-A177-3AD203B41FA5}">
                      <a16:colId xmlns=""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5283637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54522003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 xmlns:a16="http://schemas.microsoft.com/office/drawing/2014/main" val="20000"/>
                    </a:ext>
                  </a:extLst>
                </a:gridCol>
                <a:gridCol w="4587240">
                  <a:extLst>
                    <a:ext uri="{9D8B030D-6E8A-4147-A177-3AD203B41FA5}">
                      <a16:colId xmlns="" xmlns:a16="http://schemas.microsoft.com/office/drawing/2014/main" val="20001"/>
                    </a:ext>
                  </a:extLst>
                </a:gridCol>
                <a:gridCol w="1737360">
                  <a:extLst>
                    <a:ext uri="{9D8B030D-6E8A-4147-A177-3AD203B41FA5}">
                      <a16:colId xmlns=""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dirty="0"/>
                        <a:t>2</a:t>
                      </a:r>
                    </a:p>
                  </a:txBody>
                  <a:tcPr/>
                </a:tc>
                <a:extLst>
                  <a:ext uri="{0D108BD9-81ED-4DB2-BD59-A6C34878D82A}">
                    <a16:rowId xmlns=""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705909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05009357"/>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 xmlns:a16="http://schemas.microsoft.com/office/drawing/2014/main" val="20000"/>
                    </a:ext>
                  </a:extLst>
                </a:gridCol>
                <a:gridCol w="4587240">
                  <a:extLst>
                    <a:ext uri="{9D8B030D-6E8A-4147-A177-3AD203B41FA5}">
                      <a16:colId xmlns="" xmlns:a16="http://schemas.microsoft.com/office/drawing/2014/main" val="20001"/>
                    </a:ext>
                  </a:extLst>
                </a:gridCol>
                <a:gridCol w="1737360">
                  <a:extLst>
                    <a:ext uri="{9D8B030D-6E8A-4147-A177-3AD203B41FA5}">
                      <a16:colId xmlns=""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dirty="0"/>
                        <a:t>1</a:t>
                      </a:r>
                    </a:p>
                  </a:txBody>
                  <a:tcPr/>
                </a:tc>
                <a:extLst>
                  <a:ext uri="{0D108BD9-81ED-4DB2-BD59-A6C34878D82A}">
                    <a16:rowId xmlns=""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2345260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29593782"/>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 xmlns:a16="http://schemas.microsoft.com/office/drawing/2014/main" val="20000"/>
                    </a:ext>
                  </a:extLst>
                </a:gridCol>
                <a:gridCol w="4587240">
                  <a:extLst>
                    <a:ext uri="{9D8B030D-6E8A-4147-A177-3AD203B41FA5}">
                      <a16:colId xmlns="" xmlns:a16="http://schemas.microsoft.com/office/drawing/2014/main" val="20001"/>
                    </a:ext>
                  </a:extLst>
                </a:gridCol>
                <a:gridCol w="1737360">
                  <a:extLst>
                    <a:ext uri="{9D8B030D-6E8A-4147-A177-3AD203B41FA5}">
                      <a16:colId xmlns=""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dirty="0"/>
                        <a:t>3</a:t>
                      </a:r>
                    </a:p>
                  </a:txBody>
                  <a:tcPr/>
                </a:tc>
                <a:extLst>
                  <a:ext uri="{0D108BD9-81ED-4DB2-BD59-A6C34878D82A}">
                    <a16:rowId xmlns=""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4248943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01746036"/>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 xmlns:a16="http://schemas.microsoft.com/office/drawing/2014/main" val="20000"/>
                    </a:ext>
                  </a:extLst>
                </a:gridCol>
                <a:gridCol w="4587240">
                  <a:extLst>
                    <a:ext uri="{9D8B030D-6E8A-4147-A177-3AD203B41FA5}">
                      <a16:colId xmlns="" xmlns:a16="http://schemas.microsoft.com/office/drawing/2014/main" val="20001"/>
                    </a:ext>
                  </a:extLst>
                </a:gridCol>
                <a:gridCol w="1737360">
                  <a:extLst>
                    <a:ext uri="{9D8B030D-6E8A-4147-A177-3AD203B41FA5}">
                      <a16:colId xmlns=""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r>
                        <a:rPr lang="en-US" dirty="0"/>
                        <a:t>4.15</a:t>
                      </a:r>
                    </a:p>
                  </a:txBody>
                  <a:tcPr/>
                </a:tc>
                <a:extLst>
                  <a:ext uri="{0D108BD9-81ED-4DB2-BD59-A6C34878D82A}">
                    <a16:rowId xmlns="" xmlns:a16="http://schemas.microsoft.com/office/drawing/2014/main" val="10006"/>
                  </a:ext>
                </a:extLst>
              </a:tr>
            </a:tbl>
          </a:graphicData>
        </a:graphic>
      </p:graphicFrame>
      <p:sp>
        <p:nvSpPr>
          <p:cNvPr id="11" name="TextBox 10"/>
          <p:cNvSpPr txBox="1"/>
          <p:nvPr/>
        </p:nvSpPr>
        <p:spPr>
          <a:xfrm>
            <a:off x="4998094" y="3152139"/>
            <a:ext cx="3036024" cy="369332"/>
          </a:xfrm>
          <a:prstGeom prst="rect">
            <a:avLst/>
          </a:prstGeom>
          <a:noFill/>
        </p:spPr>
        <p:txBody>
          <a:bodyPr wrap="none" rtlCol="0">
            <a:spAutoFit/>
          </a:bodyPr>
          <a:lstStyle/>
          <a:p>
            <a:r>
              <a:rPr lang="en-US" dirty="0"/>
              <a:t>Word count = 64, ln(64) = 4.15</a:t>
            </a:r>
          </a:p>
        </p:txBody>
      </p:sp>
    </p:spTree>
    <p:extLst>
      <p:ext uri="{BB962C8B-B14F-4D97-AF65-F5344CB8AC3E}">
        <p14:creationId xmlns:p14="http://schemas.microsoft.com/office/powerpoint/2010/main" val="7305497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72854201"/>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 xmlns:a16="http://schemas.microsoft.com/office/drawing/2014/main" val="20000"/>
                    </a:ext>
                  </a:extLst>
                </a:gridCol>
                <a:gridCol w="3665519">
                  <a:extLst>
                    <a:ext uri="{9D8B030D-6E8A-4147-A177-3AD203B41FA5}">
                      <a16:colId xmlns="" xmlns:a16="http://schemas.microsoft.com/office/drawing/2014/main" val="20001"/>
                    </a:ext>
                  </a:extLst>
                </a:gridCol>
                <a:gridCol w="876938">
                  <a:extLst>
                    <a:ext uri="{9D8B030D-6E8A-4147-A177-3AD203B41FA5}">
                      <a16:colId xmlns="" xmlns:a16="http://schemas.microsoft.com/office/drawing/2014/main" val="20002"/>
                    </a:ext>
                  </a:extLst>
                </a:gridCol>
                <a:gridCol w="1247808">
                  <a:extLst>
                    <a:ext uri="{9D8B030D-6E8A-4147-A177-3AD203B41FA5}">
                      <a16:colId xmlns="" xmlns:a16="http://schemas.microsoft.com/office/drawing/2014/main" val="20003"/>
                    </a:ext>
                  </a:extLst>
                </a:gridCol>
                <a:gridCol w="1247808">
                  <a:extLst>
                    <a:ext uri="{9D8B030D-6E8A-4147-A177-3AD203B41FA5}">
                      <a16:colId xmlns=""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endParaRPr lang="en-US" dirty="0"/>
                    </a:p>
                  </a:txBody>
                  <a:tcPr/>
                </a:tc>
                <a:extLst>
                  <a:ext uri="{0D108BD9-81ED-4DB2-BD59-A6C34878D82A}">
                    <a16:rowId xmlns=""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endParaRPr lang="en-US" dirty="0"/>
                    </a:p>
                  </a:txBody>
                  <a:tcPr/>
                </a:tc>
                <a:extLst>
                  <a:ext uri="{0D108BD9-81ED-4DB2-BD59-A6C34878D82A}">
                    <a16:rowId xmlns=""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endParaRPr lang="en-US" dirty="0"/>
                    </a:p>
                  </a:txBody>
                  <a:tcPr/>
                </a:tc>
                <a:extLst>
                  <a:ext uri="{0D108BD9-81ED-4DB2-BD59-A6C34878D82A}">
                    <a16:rowId xmlns=""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endParaRPr lang="en-US" dirty="0"/>
                    </a:p>
                  </a:txBody>
                  <a:tcPr/>
                </a:tc>
                <a:extLst>
                  <a:ext uri="{0D108BD9-81ED-4DB2-BD59-A6C34878D82A}">
                    <a16:rowId xmlns=""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endParaRPr lang="en-US" dirty="0"/>
                    </a:p>
                  </a:txBody>
                  <a:tcPr/>
                </a:tc>
                <a:extLst>
                  <a:ext uri="{0D108BD9-81ED-4DB2-BD59-A6C34878D82A}">
                    <a16:rowId xmlns=""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endParaRPr lang="en-US" dirty="0"/>
                    </a:p>
                  </a:txBody>
                  <a:tcPr/>
                </a:tc>
                <a:extLst>
                  <a:ext uri="{0D108BD9-81ED-4DB2-BD59-A6C34878D82A}">
                    <a16:rowId xmlns=""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endParaRPr lang="en-US" dirty="0"/>
                    </a:p>
                  </a:txBody>
                  <a:tcPr/>
                </a:tc>
                <a:extLst>
                  <a:ext uri="{0D108BD9-81ED-4DB2-BD59-A6C34878D82A}">
                    <a16:rowId xmlns="" xmlns:a16="http://schemas.microsoft.com/office/drawing/2014/main" val="10007"/>
                  </a:ext>
                </a:extLst>
              </a:tr>
            </a:tbl>
          </a:graphicData>
        </a:graphic>
      </p:graphicFrame>
      <p:sp>
        <p:nvSpPr>
          <p:cNvPr id="16" name="Title 15"/>
          <p:cNvSpPr>
            <a:spLocks noGrp="1"/>
          </p:cNvSpPr>
          <p:nvPr>
            <p:ph type="title"/>
          </p:nvPr>
        </p:nvSpPr>
        <p:spPr/>
        <p:txBody>
          <a:bodyPr/>
          <a:lstStyle/>
          <a:p>
            <a:endParaRPr lang="en-US" dirty="0"/>
          </a:p>
        </p:txBody>
      </p:sp>
      <p:pic>
        <p:nvPicPr>
          <p:cNvPr id="17" name="Picture 16"/>
          <p:cNvPicPr>
            <a:picLocks noChangeAspect="1"/>
          </p:cNvPicPr>
          <p:nvPr/>
        </p:nvPicPr>
        <p:blipFill>
          <a:blip r:embed="rId2"/>
          <a:stretch>
            <a:fillRect/>
          </a:stretch>
        </p:blipFill>
        <p:spPr>
          <a:xfrm>
            <a:off x="1371600" y="5334000"/>
            <a:ext cx="3837093" cy="1676400"/>
          </a:xfrm>
          <a:prstGeom prst="rect">
            <a:avLst/>
          </a:prstGeom>
        </p:spPr>
      </p:pic>
    </p:spTree>
    <p:extLst>
      <p:ext uri="{BB962C8B-B14F-4D97-AF65-F5344CB8AC3E}">
        <p14:creationId xmlns:p14="http://schemas.microsoft.com/office/powerpoint/2010/main" val="19736875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806785717"/>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 xmlns:a16="http://schemas.microsoft.com/office/drawing/2014/main" val="20000"/>
                    </a:ext>
                  </a:extLst>
                </a:gridCol>
                <a:gridCol w="3665519">
                  <a:extLst>
                    <a:ext uri="{9D8B030D-6E8A-4147-A177-3AD203B41FA5}">
                      <a16:colId xmlns="" xmlns:a16="http://schemas.microsoft.com/office/drawing/2014/main" val="20001"/>
                    </a:ext>
                  </a:extLst>
                </a:gridCol>
                <a:gridCol w="876938">
                  <a:extLst>
                    <a:ext uri="{9D8B030D-6E8A-4147-A177-3AD203B41FA5}">
                      <a16:colId xmlns="" xmlns:a16="http://schemas.microsoft.com/office/drawing/2014/main" val="20002"/>
                    </a:ext>
                  </a:extLst>
                </a:gridCol>
                <a:gridCol w="1247808">
                  <a:extLst>
                    <a:ext uri="{9D8B030D-6E8A-4147-A177-3AD203B41FA5}">
                      <a16:colId xmlns="" xmlns:a16="http://schemas.microsoft.com/office/drawing/2014/main" val="20003"/>
                    </a:ext>
                  </a:extLst>
                </a:gridCol>
                <a:gridCol w="1247808">
                  <a:extLst>
                    <a:ext uri="{9D8B030D-6E8A-4147-A177-3AD203B41FA5}">
                      <a16:colId xmlns=""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Computing Z</a:t>
            </a:r>
          </a:p>
        </p:txBody>
      </p:sp>
      <p:pic>
        <p:nvPicPr>
          <p:cNvPr id="17" name="Picture 16"/>
          <p:cNvPicPr>
            <a:picLocks noChangeAspect="1"/>
          </p:cNvPicPr>
          <p:nvPr/>
        </p:nvPicPr>
        <p:blipFill>
          <a:blip r:embed="rId2"/>
          <a:stretch>
            <a:fillRect/>
          </a:stretch>
        </p:blipFill>
        <p:spPr>
          <a:xfrm>
            <a:off x="1371600" y="5334000"/>
            <a:ext cx="3837093" cy="1676400"/>
          </a:xfrm>
          <a:prstGeom prst="rect">
            <a:avLst/>
          </a:prstGeom>
        </p:spPr>
      </p:pic>
      <p:sp>
        <p:nvSpPr>
          <p:cNvPr id="2" name="TextBox 1"/>
          <p:cNvSpPr txBox="1"/>
          <p:nvPr/>
        </p:nvSpPr>
        <p:spPr>
          <a:xfrm>
            <a:off x="6529831" y="5779785"/>
            <a:ext cx="2055371" cy="784830"/>
          </a:xfrm>
          <a:prstGeom prst="rect">
            <a:avLst/>
          </a:prstGeom>
          <a:noFill/>
        </p:spPr>
        <p:txBody>
          <a:bodyPr wrap="none" rtlCol="0">
            <a:spAutoFit/>
          </a:bodyPr>
          <a:lstStyle/>
          <a:p>
            <a:r>
              <a:rPr lang="en-US" sz="4500" dirty="0"/>
              <a:t>Z=</a:t>
            </a:r>
            <a:r>
              <a:rPr lang="nb-NO" sz="4500" dirty="0"/>
              <a:t>0.805</a:t>
            </a:r>
            <a:endParaRPr lang="en-US" sz="4500" dirty="0"/>
          </a:p>
        </p:txBody>
      </p:sp>
    </p:spTree>
    <p:extLst>
      <p:ext uri="{BB962C8B-B14F-4D97-AF65-F5344CB8AC3E}">
        <p14:creationId xmlns:p14="http://schemas.microsoft.com/office/powerpoint/2010/main" val="4767947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 xmlns:a16="http://schemas.microsoft.com/office/drawing/2014/main" val="20000"/>
                    </a:ext>
                  </a:extLst>
                </a:gridCol>
                <a:gridCol w="3665519">
                  <a:extLst>
                    <a:ext uri="{9D8B030D-6E8A-4147-A177-3AD203B41FA5}">
                      <a16:colId xmlns="" xmlns:a16="http://schemas.microsoft.com/office/drawing/2014/main" val="20001"/>
                    </a:ext>
                  </a:extLst>
                </a:gridCol>
                <a:gridCol w="876938">
                  <a:extLst>
                    <a:ext uri="{9D8B030D-6E8A-4147-A177-3AD203B41FA5}">
                      <a16:colId xmlns="" xmlns:a16="http://schemas.microsoft.com/office/drawing/2014/main" val="20002"/>
                    </a:ext>
                  </a:extLst>
                </a:gridCol>
                <a:gridCol w="1247808">
                  <a:extLst>
                    <a:ext uri="{9D8B030D-6E8A-4147-A177-3AD203B41FA5}">
                      <a16:colId xmlns="" xmlns:a16="http://schemas.microsoft.com/office/drawing/2014/main" val="20003"/>
                    </a:ext>
                  </a:extLst>
                </a:gridCol>
                <a:gridCol w="1247808">
                  <a:extLst>
                    <a:ext uri="{9D8B030D-6E8A-4147-A177-3AD203B41FA5}">
                      <a16:colId xmlns=""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Sigmoid(Z)</a:t>
            </a:r>
          </a:p>
        </p:txBody>
      </p:sp>
      <p:sp>
        <p:nvSpPr>
          <p:cNvPr id="2" name="TextBox 1"/>
          <p:cNvSpPr txBox="1"/>
          <p:nvPr/>
        </p:nvSpPr>
        <p:spPr>
          <a:xfrm>
            <a:off x="6477000" y="5454134"/>
            <a:ext cx="2454518" cy="2262158"/>
          </a:xfrm>
          <a:prstGeom prst="rect">
            <a:avLst/>
          </a:prstGeom>
          <a:noFill/>
        </p:spPr>
        <p:txBody>
          <a:bodyPr wrap="none" rtlCol="0">
            <a:spAutoFit/>
          </a:bodyPr>
          <a:lstStyle/>
          <a:p>
            <a:r>
              <a:rPr lang="mr-IN" sz="4800" dirty="0" err="1"/>
              <a:t>σ</a:t>
            </a:r>
            <a:r>
              <a:rPr lang="mr-IN" sz="4800" dirty="0"/>
              <a:t>(</a:t>
            </a:r>
            <a:r>
              <a:rPr lang="nb-NO" sz="4800" dirty="0"/>
              <a:t>0.805) </a:t>
            </a:r>
          </a:p>
          <a:p>
            <a:r>
              <a:rPr lang="nb-NO" sz="4800" dirty="0"/>
              <a:t>= 0.69</a:t>
            </a:r>
          </a:p>
          <a:p>
            <a:endParaRPr lang="nb-NO" sz="45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4419600"/>
            <a:ext cx="3627864" cy="2438400"/>
          </a:xfrm>
          <a:prstGeom prst="rect">
            <a:avLst/>
          </a:prstGeom>
        </p:spPr>
      </p:pic>
    </p:spTree>
    <p:extLst>
      <p:ext uri="{BB962C8B-B14F-4D97-AF65-F5344CB8AC3E}">
        <p14:creationId xmlns:p14="http://schemas.microsoft.com/office/powerpoint/2010/main" val="15669499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logistic regression</a:t>
            </a:r>
          </a:p>
        </p:txBody>
      </p:sp>
      <p:sp>
        <p:nvSpPr>
          <p:cNvPr id="3" name="Content Placeholder 2"/>
          <p:cNvSpPr>
            <a:spLocks noGrp="1"/>
          </p:cNvSpPr>
          <p:nvPr>
            <p:ph idx="1"/>
          </p:nvPr>
        </p:nvSpPr>
        <p:spPr/>
        <p:txBody>
          <a:bodyPr>
            <a:normAutofit/>
          </a:bodyPr>
          <a:lstStyle/>
          <a:p>
            <a:r>
              <a:rPr lang="en-US" sz="2400" dirty="0"/>
              <a:t>How do we get the weights of the model? We learn the parameters (weights + bias) via learning.  This requires 2 components:</a:t>
            </a:r>
          </a:p>
          <a:p>
            <a:pPr marL="457200" indent="-457200">
              <a:buFont typeface="+mj-lt"/>
              <a:buAutoNum type="arabicPeriod"/>
            </a:pPr>
            <a:r>
              <a:rPr lang="en-US" sz="2400" dirty="0"/>
              <a:t>An objective function or </a:t>
            </a:r>
            <a:r>
              <a:rPr lang="en-US" sz="2400" b="1" dirty="0"/>
              <a:t>loss function</a:t>
            </a:r>
            <a:r>
              <a:rPr lang="en-US" sz="2400" dirty="0"/>
              <a:t> that tells us </a:t>
            </a:r>
            <a:r>
              <a:rPr lang="en-US" sz="2400" i="1" dirty="0"/>
              <a:t>distance </a:t>
            </a:r>
            <a:r>
              <a:rPr lang="en-US" sz="2400" dirty="0"/>
              <a:t>between the system output and the gold output.  We will use </a:t>
            </a:r>
            <a:r>
              <a:rPr lang="en-US" sz="2400" b="1" dirty="0"/>
              <a:t>cross-entropy loss</a:t>
            </a:r>
            <a:r>
              <a:rPr lang="en-US" sz="2400" dirty="0"/>
              <a:t>. </a:t>
            </a:r>
            <a:endParaRPr lang="en-US" sz="2400" b="1" dirty="0"/>
          </a:p>
          <a:p>
            <a:pPr marL="457200" indent="-457200">
              <a:buFont typeface="+mj-lt"/>
              <a:buAutoNum type="arabicPeriod"/>
            </a:pPr>
            <a:r>
              <a:rPr lang="en-US" sz="2400" dirty="0"/>
              <a:t>An algorithm for optimizing</a:t>
            </a:r>
            <a:r>
              <a:rPr lang="en-US" sz="2400" b="1" dirty="0"/>
              <a:t> </a:t>
            </a:r>
            <a:r>
              <a:rPr lang="en-US" sz="2400" dirty="0"/>
              <a:t>the objective function.  We will use stochastic gradient descent to </a:t>
            </a:r>
            <a:r>
              <a:rPr lang="en-US" sz="2400" b="1" dirty="0"/>
              <a:t>minimize</a:t>
            </a:r>
            <a:r>
              <a:rPr lang="en-US" sz="2400" dirty="0"/>
              <a:t> the </a:t>
            </a:r>
            <a:r>
              <a:rPr lang="en-US" sz="2400" b="1" dirty="0"/>
              <a:t>loss function. </a:t>
            </a:r>
          </a:p>
          <a:p>
            <a:endParaRPr lang="en-US" sz="2400" dirty="0"/>
          </a:p>
        </p:txBody>
      </p:sp>
    </p:spTree>
    <p:extLst>
      <p:ext uri="{BB962C8B-B14F-4D97-AF65-F5344CB8AC3E}">
        <p14:creationId xmlns:p14="http://schemas.microsoft.com/office/powerpoint/2010/main" val="19397697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0730" y="1592375"/>
            <a:ext cx="8911647" cy="3667752"/>
          </a:xfrm>
        </p:spPr>
      </p:pic>
      <p:sp>
        <p:nvSpPr>
          <p:cNvPr id="5" name="Rectangle 4"/>
          <p:cNvSpPr/>
          <p:nvPr/>
        </p:nvSpPr>
        <p:spPr>
          <a:xfrm>
            <a:off x="314793" y="4901784"/>
            <a:ext cx="1169233" cy="344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7665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smtClean="0">
                            <a:latin typeface="Cambria Math" charset="0"/>
                          </a:rPr>
                        </m:ctrlPr>
                      </m:accPr>
                      <m:e>
                        <m:r>
                          <a:rPr lang="en-US" sz="2400" b="0" i="1" smtClean="0">
                            <a:latin typeface="Cambria Math" panose="02040503050406030204" pitchFamily="18" charset="0"/>
                          </a:rPr>
                          <m:t>𝑦</m:t>
                        </m:r>
                      </m:e>
                    </m:acc>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charset="0"/>
                          </a:rPr>
                        </m:ctrlPr>
                      </m:dPr>
                      <m:e>
                        <m:acc>
                          <m:accPr>
                            <m:chr m:val="̂"/>
                            <m:ctrlPr>
                              <a:rPr lang="en-US" sz="2400" b="0" i="1" smtClean="0">
                                <a:latin typeface="Cambria Math"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a:p>
                <a:r>
                  <a:rPr lang="en-US" sz="2400" dirty="0">
                    <a:latin typeface="+mj-lt"/>
                  </a:rPr>
                  <a:t>One example is mean squared error</a:t>
                </a:r>
              </a:p>
              <a:p>
                <a:pPr algn="ctr"/>
                <a14:m>
                  <m:oMath xmlns:m="http://schemas.openxmlformats.org/officeDocument/2006/math">
                    <m:sSub>
                      <m:sSubPr>
                        <m:ctrlPr>
                          <a:rPr lang="en-US" sz="2400" i="1" smtClean="0">
                            <a:latin typeface="Cambria Math" charset="0"/>
                          </a:rPr>
                        </m:ctrlPr>
                      </m:sSubPr>
                      <m:e>
                        <m:r>
                          <a:rPr lang="en-US" sz="2400" i="1">
                            <a:latin typeface="Cambria Math" panose="02040503050406030204" pitchFamily="18" charset="0"/>
                          </a:rPr>
                          <m:t>𝐿</m:t>
                        </m:r>
                      </m:e>
                      <m:sub>
                        <m:r>
                          <a:rPr lang="en-US" sz="2400" b="0" i="1" smtClean="0">
                            <a:latin typeface="Cambria Math" panose="02040503050406030204" pitchFamily="18" charset="0"/>
                          </a:rPr>
                          <m:t>𝑀𝑆𝐸</m:t>
                        </m:r>
                      </m:sub>
                    </m:sSub>
                    <m:d>
                      <m:dPr>
                        <m:ctrlPr>
                          <a:rPr lang="en-US" sz="2400" i="1">
                            <a:latin typeface="Cambria Math" charset="0"/>
                          </a:rPr>
                        </m:ctrlPr>
                      </m:dPr>
                      <m:e>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f>
                      <m:fPr>
                        <m:ctrlPr>
                          <a:rPr lang="mr-IN" sz="2400" b="0" i="1" smtClean="0">
                            <a:latin typeface="Cambria Math"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p>
                      <m:sSupPr>
                        <m:ctrlPr>
                          <a:rPr lang="en-US" sz="2400" b="0" i="1" smtClean="0">
                            <a:latin typeface="Cambria Math" charset="0"/>
                          </a:rPr>
                        </m:ctrlPr>
                      </m:sSupPr>
                      <m:e>
                        <m:r>
                          <a:rPr lang="en-US" sz="2400" i="1">
                            <a:latin typeface="Cambria Math" panose="02040503050406030204" pitchFamily="18" charset="0"/>
                          </a:rPr>
                          <m:t>(</m:t>
                        </m:r>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e>
                      <m:sup>
                        <m:r>
                          <a:rPr lang="en-US" sz="2400" b="0" i="1" smtClean="0">
                            <a:latin typeface="Cambria Math" panose="02040503050406030204" pitchFamily="18" charset="0"/>
                          </a:rPr>
                          <m:t>2</m:t>
                        </m:r>
                      </m:sup>
                    </m:sSup>
                  </m:oMath>
                </a14:m>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2504"/>
                </a:stretch>
              </a:blipFill>
            </p:spPr>
            <p:txBody>
              <a:bodyPr/>
              <a:lstStyle/>
              <a:p>
                <a:r>
                  <a:rPr lang="en-US">
                    <a:noFill/>
                  </a:rPr>
                  <a:t> </a:t>
                </a:r>
              </a:p>
            </p:txBody>
          </p:sp>
        </mc:Fallback>
      </mc:AlternateContent>
    </p:spTree>
    <p:extLst>
      <p:ext uri="{BB962C8B-B14F-4D97-AF65-F5344CB8AC3E}">
        <p14:creationId xmlns:p14="http://schemas.microsoft.com/office/powerpoint/2010/main" val="20820441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p:sp>
        <p:nvSpPr>
          <p:cNvPr id="3" name="Content Placeholder 2"/>
          <p:cNvSpPr>
            <a:spLocks noGrp="1"/>
          </p:cNvSpPr>
          <p:nvPr>
            <p:ph idx="1"/>
          </p:nvPr>
        </p:nvSpPr>
        <p:spPr/>
        <p:txBody>
          <a:bodyPr>
            <a:normAutofit/>
          </a:bodyPr>
          <a:lstStyle/>
          <a:p>
            <a:r>
              <a:rPr lang="en-US" sz="2400" dirty="0">
                <a:latin typeface="+mj-lt"/>
              </a:rPr>
              <a:t>We use a loss function that prefers the correct class labels of the training example to be more likely.  </a:t>
            </a:r>
          </a:p>
          <a:p>
            <a:r>
              <a:rPr lang="en-US" sz="2400" dirty="0">
                <a:latin typeface="+mj-lt"/>
              </a:rPr>
              <a:t>Conditional maximum likelihood estimation: Choose parameters </a:t>
            </a:r>
            <a:r>
              <a:rPr lang="en-US" sz="2400" i="1" dirty="0">
                <a:latin typeface="+mj-lt"/>
              </a:rPr>
              <a:t>w, b </a:t>
            </a:r>
            <a:r>
              <a:rPr lang="en-US" sz="2400" dirty="0">
                <a:latin typeface="+mj-lt"/>
              </a:rPr>
              <a:t>that maximize the (log) probabilities of the true labels in the training data.</a:t>
            </a:r>
          </a:p>
          <a:p>
            <a:r>
              <a:rPr lang="en-US" sz="2400" dirty="0">
                <a:latin typeface="+mj-lt"/>
              </a:rPr>
              <a:t>The resulting loss function is the negative log likelihood loss, more commonly called the </a:t>
            </a:r>
            <a:r>
              <a:rPr lang="en-US" sz="2400" b="1" dirty="0">
                <a:latin typeface="+mj-lt"/>
              </a:rPr>
              <a:t>cross entropy loss.</a:t>
            </a:r>
            <a:endParaRPr lang="en-US" sz="2400" dirty="0">
              <a:latin typeface="+mj-lt"/>
            </a:endParaRPr>
          </a:p>
          <a:p>
            <a:endParaRPr lang="en-US" sz="2400" i="1" dirty="0">
              <a:latin typeface="+mj-lt"/>
            </a:endParaRPr>
          </a:p>
        </p:txBody>
      </p:sp>
    </p:spTree>
    <p:extLst>
      <p:ext uri="{BB962C8B-B14F-4D97-AF65-F5344CB8AC3E}">
        <p14:creationId xmlns:p14="http://schemas.microsoft.com/office/powerpoint/2010/main" val="20711116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𝑥</m:t>
                        </m:r>
                      </m:e>
                    </m:d>
                    <m:r>
                      <a:rPr lang="en-US" sz="2400" b="0" i="1" smtClean="0">
                        <a:latin typeface="Cambria Math" panose="02040503050406030204" pitchFamily="18" charset="0"/>
                      </a:rPr>
                      <m:t>= </m:t>
                    </m:r>
                    <m:sSup>
                      <m:sSupPr>
                        <m:ctrlPr>
                          <a:rPr lang="en-US" sz="2400" b="0" i="1" smtClean="0">
                            <a:latin typeface="Cambria Math" charset="0"/>
                          </a:rPr>
                        </m:ctrlPr>
                      </m:sSup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charset="0"/>
                          </a:rPr>
                        </m:ctrlPr>
                      </m:sSupPr>
                      <m:e>
                        <m:r>
                          <a:rPr lang="en-US" sz="2400" i="1">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oMath>
                </a14:m>
                <a:endParaRPr lang="en-US" sz="2400" dirty="0">
                  <a:latin typeface="+mj-lt"/>
                </a:endParaRPr>
              </a:p>
              <a:p>
                <a:r>
                  <a:rPr lang="en-US" sz="2400" dirty="0">
                    <a:latin typeface="+mj-lt"/>
                  </a:rPr>
                  <a:t>If y = 1, then </a:t>
                </a:r>
                <a14:m>
                  <m:oMath xmlns:m="http://schemas.openxmlformats.org/officeDocument/2006/math">
                    <m:r>
                      <m:rPr>
                        <m:sty m:val="p"/>
                      </m:rPr>
                      <a:rPr lang="en-US" sz="2400" b="0" i="0" smtClean="0">
                        <a:latin typeface="Cambria Math" panose="02040503050406030204" pitchFamily="18" charset="0"/>
                      </a:rPr>
                      <m:t>p</m:t>
                    </m:r>
                    <m:d>
                      <m:dPr>
                        <m:ctrlPr>
                          <a:rPr lang="en-US" sz="2400" b="0" i="1" smtClean="0">
                            <a:latin typeface="Cambria Math" charset="0"/>
                          </a:rPr>
                        </m:ctrlPr>
                      </m:dPr>
                      <m:e>
                        <m:r>
                          <m:rPr>
                            <m:sty m:val="p"/>
                          </m:rPr>
                          <a:rPr lang="en-US" sz="2400" b="0" i="0" smtClean="0">
                            <a:latin typeface="Cambria Math" panose="02040503050406030204" pitchFamily="18" charset="0"/>
                          </a:rPr>
                          <m:t>y</m:t>
                        </m:r>
                      </m:e>
                      <m:e>
                        <m:r>
                          <m:rPr>
                            <m:sty m:val="p"/>
                          </m:rPr>
                          <a:rPr lang="en-US" sz="2400" b="0" i="0" smtClean="0">
                            <a:latin typeface="Cambria Math" panose="02040503050406030204" pitchFamily="18" charset="0"/>
                          </a:rPr>
                          <m:t>x</m:t>
                        </m:r>
                      </m:e>
                    </m:d>
                    <m:r>
                      <a:rPr lang="en-US" sz="2400" b="0" i="0" smtClean="0">
                        <a:latin typeface="Cambria Math" panose="02040503050406030204" pitchFamily="18" charset="0"/>
                      </a:rPr>
                      <m:t>= </m:t>
                    </m:r>
                    <m:acc>
                      <m:accPr>
                        <m:chr m:val="̂"/>
                        <m:ctrlPr>
                          <a:rPr lang="en-US" sz="2400" i="1" smtClean="0">
                            <a:latin typeface="Cambria Math" charset="0"/>
                          </a:rPr>
                        </m:ctrlPr>
                      </m:accPr>
                      <m:e>
                        <m:r>
                          <a:rPr lang="en-US" sz="2400" b="0" i="1" smtClean="0">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b="0" i="1" smtClean="0">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3466293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711441" cy="4023360"/>
              </a:xfrm>
            </p:spPr>
            <p:txBody>
              <a:bodyPr>
                <a:normAutofit/>
              </a:bodyPr>
              <a:lstStyle/>
              <a:p>
                <a:r>
                  <a:rPr lang="en-US" sz="2400" dirty="0">
                    <a:latin typeface="+mj-lt"/>
                  </a:rPr>
                  <a:t>Change to logs (still maximizing)</a:t>
                </a:r>
              </a:p>
              <a:p>
                <a:pPr algn="ctr"/>
                <a14:m>
                  <m:oMath xmlns:m="http://schemas.openxmlformats.org/officeDocument/2006/math">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𝑝</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𝑥</m:t>
                        </m:r>
                        <m:r>
                          <a:rPr lang="en-US" sz="2400" b="0" i="1" smtClean="0">
                            <a:latin typeface="Cambria Math" charset="0"/>
                          </a:rPr>
                          <m:t>)</m:t>
                        </m:r>
                      </m:e>
                    </m:func>
                    <m:r>
                      <a:rPr lang="en-US" sz="2400" b="0" i="1" smtClean="0">
                        <a:latin typeface="Cambria Math" charset="0"/>
                      </a:rPr>
                      <m:t>=</m:t>
                    </m:r>
                    <m:func>
                      <m:funcPr>
                        <m:ctrlPr>
                          <a:rPr lang="en-US" sz="2400" b="0" i="1" smtClean="0">
                            <a:latin typeface="Cambria Math" charset="0"/>
                          </a:rPr>
                        </m:ctrlPr>
                      </m:funcPr>
                      <m:fName>
                        <m:r>
                          <m:rPr>
                            <m:sty m:val="p"/>
                          </m:rPr>
                          <a:rPr lang="en-US" sz="2400" b="0" i="0" smtClean="0">
                            <a:latin typeface="Cambria Math" charset="0"/>
                          </a:rPr>
                          <m:t>log</m:t>
                        </m:r>
                      </m:fName>
                      <m:e>
                        <m:d>
                          <m:dPr>
                            <m:begChr m:val="["/>
                            <m:endChr m:val="]"/>
                            <m:ctrlPr>
                              <a:rPr lang="en-US" sz="2400" b="0" i="1" smtClean="0">
                                <a:latin typeface="Cambria Math" charset="0"/>
                              </a:rPr>
                            </m:ctrlPr>
                          </m:dPr>
                          <m:e>
                            <m:sSup>
                              <m:sSupPr>
                                <m:ctrlPr>
                                  <a:rPr lang="en-US" sz="2400" b="0" i="1" smtClean="0">
                                    <a:latin typeface="Cambria Math" charset="0"/>
                                  </a:rPr>
                                </m:ctrlPr>
                              </m:sSup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charset="0"/>
                                  </a:rPr>
                                </m:ctrlPr>
                              </m:sSupPr>
                              <m:e>
                                <m:d>
                                  <m:dPr>
                                    <m:ctrlPr>
                                      <a:rPr lang="en-US" sz="2400" i="1">
                                        <a:latin typeface="Cambria Math" charset="0"/>
                                      </a:rPr>
                                    </m:ctrlPr>
                                  </m:dPr>
                                  <m:e>
                                    <m:r>
                                      <a:rPr lang="en-US" sz="2400" i="1">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e>
                                </m:d>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e>
                        </m:d>
                      </m:e>
                    </m:func>
                  </m:oMath>
                </a14:m>
                <a:endParaRPr lang="en-US" sz="2400" b="0" dirty="0">
                  <a:latin typeface="+mj-lt"/>
                </a:endParaRPr>
              </a:p>
              <a:p>
                <a:pPr algn="ctr"/>
                <a14:m>
                  <m:oMath xmlns:m="http://schemas.openxmlformats.org/officeDocument/2006/math">
                    <m:r>
                      <a:rPr lang="en-US" sz="2400" b="0" i="1" smtClean="0">
                        <a:latin typeface="Cambria Math" charset="0"/>
                      </a:rPr>
                      <m:t>=</m:t>
                    </m:r>
                    <m:r>
                      <a:rPr lang="en-US" sz="2400" b="0" i="1" smtClean="0">
                        <a:latin typeface="Cambria Math" charset="0"/>
                      </a:rPr>
                      <m:t>𝑦</m:t>
                    </m:r>
                    <m:func>
                      <m:funcPr>
                        <m:ctrlPr>
                          <a:rPr lang="en-US" sz="2400" b="0" i="1" smtClean="0">
                            <a:latin typeface="Cambria Math" charset="0"/>
                          </a:rPr>
                        </m:ctrlPr>
                      </m:funcPr>
                      <m:fName>
                        <m:r>
                          <m:rPr>
                            <m:sty m:val="p"/>
                          </m:rPr>
                          <a:rPr lang="en-US" sz="2400" b="0" i="0" smtClean="0">
                            <a:latin typeface="Cambria Math" charset="0"/>
                          </a:rPr>
                          <m:t>log</m:t>
                        </m:r>
                      </m:fName>
                      <m:e>
                        <m:acc>
                          <m:accPr>
                            <m:chr m:val="̂"/>
                            <m:ctrlPr>
                              <a:rPr lang="en-US" sz="2400" b="0" i="1" smtClean="0">
                                <a:latin typeface="Cambria Math" charset="0"/>
                              </a:rPr>
                            </m:ctrlPr>
                          </m:accPr>
                          <m:e>
                            <m:r>
                              <a:rPr lang="en-US" sz="2400" b="0" i="1" smtClean="0">
                                <a:latin typeface="Cambria Math" charset="0"/>
                              </a:rPr>
                              <m:t>𝑦</m:t>
                            </m:r>
                          </m:e>
                        </m:acc>
                      </m:e>
                    </m:func>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1−</m:t>
                        </m:r>
                        <m:r>
                          <a:rPr lang="en-US" sz="2400" b="0" i="1" smtClean="0">
                            <a:latin typeface="Cambria Math" charset="0"/>
                          </a:rPr>
                          <m:t>𝑦</m:t>
                        </m:r>
                      </m:e>
                    </m:d>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(1−</m:t>
                        </m:r>
                        <m:acc>
                          <m:accPr>
                            <m:chr m:val="̂"/>
                            <m:ctrlPr>
                              <a:rPr lang="en-US" sz="2400" b="0" i="1" smtClean="0">
                                <a:latin typeface="Cambria Math" charset="0"/>
                              </a:rPr>
                            </m:ctrlPr>
                          </m:accPr>
                          <m:e>
                            <m:r>
                              <a:rPr lang="en-US" sz="2400" b="0" i="1" smtClean="0">
                                <a:latin typeface="Cambria Math" charset="0"/>
                              </a:rPr>
                              <m:t>𝑦</m:t>
                            </m:r>
                          </m:e>
                        </m:acc>
                        <m:r>
                          <a:rPr lang="en-US" sz="2400" b="0" i="1" smtClean="0">
                            <a:latin typeface="Cambria Math" charset="0"/>
                          </a:rPr>
                          <m:t>)</m:t>
                        </m:r>
                      </m:e>
                    </m:func>
                  </m:oMath>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711441" cy="4023360"/>
              </a:xfrm>
              <a:blipFill rotWithShape="0">
                <a:blip r:embed="rId3"/>
                <a:stretch>
                  <a:fillRect l="-2372" t="-2121" r="-2530"/>
                </a:stretch>
              </a:blipFill>
            </p:spPr>
            <p:txBody>
              <a:bodyPr/>
              <a:lstStyle/>
              <a:p>
                <a:r>
                  <a:rPr lang="en-US">
                    <a:noFill/>
                  </a:rPr>
                  <a:t> </a:t>
                </a:r>
              </a:p>
            </p:txBody>
          </p:sp>
        </mc:Fallback>
      </mc:AlternateContent>
    </p:spTree>
    <p:extLst>
      <p:ext uri="{BB962C8B-B14F-4D97-AF65-F5344CB8AC3E}">
        <p14:creationId xmlns:p14="http://schemas.microsoft.com/office/powerpoint/2010/main" val="19621868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016241" cy="4023360"/>
              </a:xfrm>
            </p:spPr>
            <p:txBody>
              <a:bodyPr>
                <a:normAutofit/>
              </a:bodyPr>
              <a:lstStyle/>
              <a:p>
                <a:r>
                  <a:rPr lang="en-US" sz="2400" b="1" dirty="0" smtClean="0">
                    <a:latin typeface="+mj-lt"/>
                  </a:rPr>
                  <a:t>The result is cross-entropy loss:</a:t>
                </a:r>
              </a:p>
              <a:p>
                <a14:m>
                  <m:oMath xmlns:m="http://schemas.openxmlformats.org/officeDocument/2006/math">
                    <m:func>
                      <m:funcPr>
                        <m:ctrlPr>
                          <a:rPr lang="en-US" sz="2400" i="1">
                            <a:latin typeface="Cambria Math" charset="0"/>
                          </a:rPr>
                        </m:ctrlPr>
                      </m:funcPr>
                      <m:fName>
                        <m:sSub>
                          <m:sSubPr>
                            <m:ctrlPr>
                              <a:rPr lang="en-US" sz="2400" i="1" smtClean="0">
                                <a:latin typeface="Cambria Math"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d>
                          <m:dPr>
                            <m:ctrlPr>
                              <a:rPr lang="en-US" sz="2400" b="0" i="1" smtClean="0">
                                <a:latin typeface="Cambria Math" charset="0"/>
                              </a:rPr>
                            </m:ctrlPr>
                          </m:dPr>
                          <m:e>
                            <m:acc>
                              <m:accPr>
                                <m:chr m:val="̂"/>
                                <m:ctrlPr>
                                  <a:rPr lang="en-US" sz="2400" b="0" i="1" smtClean="0">
                                    <a:latin typeface="Cambria Math"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0" smtClean="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charset="0"/>
                          </a:rPr>
                        </m:ctrlPr>
                      </m:funcPr>
                      <m:fName>
                        <m:r>
                          <m:rPr>
                            <m:sty m:val="p"/>
                          </m:rPr>
                          <a:rPr lang="en-US" sz="2400">
                            <a:latin typeface="Cambria Math" panose="02040503050406030204" pitchFamily="18" charset="0"/>
                          </a:rPr>
                          <m:t>log</m:t>
                        </m:r>
                      </m:fName>
                      <m:e>
                        <m:acc>
                          <m:accPr>
                            <m:chr m:val="̂"/>
                            <m:ctrlPr>
                              <a:rPr lang="en-US" sz="2400" i="1">
                                <a:latin typeface="Cambria Math"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b="0" i="1" smtClean="0">
                            <a:latin typeface="Cambria Math" panose="02040503050406030204" pitchFamily="18" charset="0"/>
                          </a:rPr>
                          <m:t>]</m:t>
                        </m:r>
                      </m:e>
                    </m:func>
                  </m:oMath>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smtClean="0">
                            <a:latin typeface="Cambria Math" charset="0"/>
                          </a:rPr>
                        </m:ctrlPr>
                      </m:accPr>
                      <m:e>
                        <m:r>
                          <a:rPr lang="en-US" sz="2400" b="1" i="1" smtClean="0">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14:m>
                  <m:oMath xmlns:m="http://schemas.openxmlformats.org/officeDocument/2006/math">
                    <m:sSub>
                      <m:sSubPr>
                        <m:ctrlPr>
                          <a:rPr lang="en-US" sz="2400" i="1">
                            <a:latin typeface="Cambria Math"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charset="0"/>
                          </a:rPr>
                        </m:ctrlPr>
                      </m:dPr>
                      <m:e>
                        <m:acc>
                          <m:accPr>
                            <m:chr m:val="̂"/>
                            <m:ctrlPr>
                              <a:rPr lang="en-US" sz="2400" i="1" smtClean="0">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smtClean="0">
                            <a:latin typeface="Cambria Math"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smtClean="0">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charset="0"/>
                          </a:rPr>
                        </m:ctrlPr>
                      </m:dPr>
                      <m:e>
                        <m:r>
                          <a:rPr lang="en-US" sz="2400" i="1">
                            <a:latin typeface="Cambria Math" panose="02040503050406030204" pitchFamily="18" charset="0"/>
                          </a:rPr>
                          <m:t>1</m:t>
                        </m:r>
                        <m:r>
                          <a:rPr lang="en-US" sz="2400" b="0" i="1" smtClean="0">
                            <a:latin typeface="Cambria Math" panose="02040503050406030204" pitchFamily="18" charset="0"/>
                          </a:rPr>
                          <m:t>−</m:t>
                        </m:r>
                        <m:r>
                          <a:rPr lang="en-US" sz="2400" i="1">
                            <a:latin typeface="Cambria Math" panose="02040503050406030204" pitchFamily="18" charset="0"/>
                          </a:rPr>
                          <m:t>𝑦</m:t>
                        </m:r>
                      </m:e>
                    </m:d>
                    <m:func>
                      <m:funcPr>
                        <m:ctrlPr>
                          <a:rPr lang="en-US" sz="2400" i="1">
                            <a:latin typeface="Cambria Math"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016241" cy="4023360"/>
              </a:xfrm>
              <a:blipFill rotWithShape="0">
                <a:blip r:embed="rId3"/>
                <a:stretch>
                  <a:fillRect l="-1141" t="-2121"/>
                </a:stretch>
              </a:blipFill>
            </p:spPr>
            <p:txBody>
              <a:bodyPr/>
              <a:lstStyle/>
              <a:p>
                <a:r>
                  <a:rPr lang="en-US">
                    <a:noFill/>
                  </a:rPr>
                  <a:t> </a:t>
                </a:r>
              </a:p>
            </p:txBody>
          </p:sp>
        </mc:Fallback>
      </mc:AlternateContent>
    </p:spTree>
    <p:extLst>
      <p:ext uri="{BB962C8B-B14F-4D97-AF65-F5344CB8AC3E}">
        <p14:creationId xmlns:p14="http://schemas.microsoft.com/office/powerpoint/2010/main" val="14081527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a:t>
            </a:r>
            <a:r>
              <a:rPr lang="en-US" sz="2400" dirty="0" smtClean="0">
                <a:latin typeface="+mj-lt"/>
              </a:rPr>
              <a:t> We want the </a:t>
            </a:r>
            <a:r>
              <a:rPr lang="en-US" sz="2400" b="1" dirty="0" smtClean="0">
                <a:latin typeface="+mj-lt"/>
              </a:rPr>
              <a:t>loss </a:t>
            </a:r>
            <a:r>
              <a:rPr lang="en-US" sz="2400" dirty="0" smtClean="0">
                <a:latin typeface="+mj-lt"/>
              </a:rPr>
              <a:t>to be </a:t>
            </a:r>
            <a:r>
              <a:rPr lang="en-US" sz="2400" b="1" dirty="0" smtClean="0">
                <a:latin typeface="+mj-lt"/>
              </a:rPr>
              <a:t>smaller</a:t>
            </a:r>
            <a:r>
              <a:rPr lang="en-US" sz="2400" dirty="0" smtClean="0">
                <a:latin typeface="+mj-lt"/>
              </a:rPr>
              <a:t> if the model’s estimate is </a:t>
            </a:r>
            <a:r>
              <a:rPr lang="en-US" sz="2400" b="1" dirty="0" smtClean="0">
                <a:latin typeface="+mj-lt"/>
              </a:rPr>
              <a:t>close to correct</a:t>
            </a:r>
            <a:r>
              <a:rPr lang="en-US" sz="2400" dirty="0" smtClean="0">
                <a:latin typeface="+mj-lt"/>
              </a:rPr>
              <a:t>, and we want the </a:t>
            </a:r>
            <a:r>
              <a:rPr lang="en-US" sz="2400" b="1" dirty="0" smtClean="0">
                <a:latin typeface="+mj-lt"/>
              </a:rPr>
              <a:t>loss</a:t>
            </a:r>
            <a:r>
              <a:rPr lang="en-US" sz="2400" dirty="0" smtClean="0">
                <a:latin typeface="+mj-lt"/>
              </a:rPr>
              <a:t> to be </a:t>
            </a:r>
            <a:r>
              <a:rPr lang="en-US" sz="2400" b="1" dirty="0" smtClean="0">
                <a:latin typeface="+mj-lt"/>
              </a:rPr>
              <a:t>bigger</a:t>
            </a:r>
            <a:r>
              <a:rPr lang="en-US" sz="2400" dirty="0" smtClean="0">
                <a:latin typeface="+mj-lt"/>
              </a:rPr>
              <a:t> </a:t>
            </a:r>
            <a:r>
              <a:rPr lang="en-US" sz="2400" b="1" dirty="0" smtClean="0">
                <a:latin typeface="+mj-lt"/>
              </a:rPr>
              <a:t>if it is confused. </a:t>
            </a:r>
            <a:endParaRPr lang="en-US" sz="2400" b="1" dirty="0">
              <a:latin typeface="+mj-lt"/>
            </a:endParaRP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smtClean="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charset="0"/>
                            </a:rPr>
                          </m:ctrlPr>
                        </m:dPr>
                        <m:e>
                          <m:acc>
                            <m:accPr>
                              <m:chr m:val="̂"/>
                              <m:ctrlPr>
                                <a:rPr lang="en-US" i="1">
                                  <a:latin typeface="Cambria Math"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072927" cy="369332"/>
          </a:xfrm>
          <a:prstGeom prst="rect">
            <a:avLst/>
          </a:prstGeom>
        </p:spPr>
        <p:txBody>
          <a:bodyPr wrap="none">
            <a:spAutoFit/>
          </a:bodyPr>
          <a:lstStyle/>
          <a:p>
            <a:r>
              <a:rPr lang="nb-NO" dirty="0" smtClean="0"/>
              <a:t>P(sentiment=1|It’s </a:t>
            </a:r>
            <a:r>
              <a:rPr lang="nb-NO" dirty="0" err="1" smtClean="0"/>
              <a:t>hokey</a:t>
            </a:r>
            <a:r>
              <a:rPr lang="nb-NO" dirty="0" smtClean="0"/>
              <a:t>...) = 0.69.      </a:t>
            </a:r>
            <a:r>
              <a:rPr lang="nb-NO" dirty="0" err="1" smtClean="0"/>
              <a:t>Let’s</a:t>
            </a:r>
            <a:r>
              <a:rPr lang="nb-NO" dirty="0" smtClean="0"/>
              <a:t> </a:t>
            </a:r>
            <a:r>
              <a:rPr lang="nb-NO" dirty="0" err="1" smtClean="0"/>
              <a:t>say</a:t>
            </a:r>
            <a:r>
              <a:rPr lang="nb-NO" dirty="0" smtClean="0"/>
              <a:t> y=1.</a:t>
            </a:r>
            <a:endParaRPr lang="nb-NO" dirty="0"/>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smtClean="0"/>
                  <a:t>]</a:t>
                </a:r>
                <a:endParaRPr lang="en-US" dirty="0"/>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822959" y="6247725"/>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0.69</m:t>
                          </m:r>
                          <m:r>
                            <m:rPr>
                              <m:nor/>
                            </m:rPr>
                            <a:rPr lang="mr-IN"/>
                            <m:t>)</m:t>
                          </m:r>
                          <m:r>
                            <a:rPr lang="en-US" b="1" i="1" smtClean="0">
                              <a:latin typeface="Cambria Math" charset="0"/>
                            </a:rPr>
                            <m:t>=</m:t>
                          </m:r>
                          <m:r>
                            <a:rPr lang="en-US" b="1" i="1" smtClean="0">
                              <a:latin typeface="Cambria Math" charset="0"/>
                            </a:rPr>
                            <m:t>𝟎</m:t>
                          </m:r>
                          <m:r>
                            <a:rPr lang="en-US" b="1" i="1" smtClean="0">
                              <a:latin typeface="Cambria Math" charset="0"/>
                            </a:rPr>
                            <m:t>.</m:t>
                          </m:r>
                          <m:r>
                            <a:rPr lang="en-US" b="1" i="1" smtClean="0">
                              <a:latin typeface="Cambria Math" charset="0"/>
                            </a:rPr>
                            <m:t>𝟑𝟕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822959" y="6247725"/>
                <a:ext cx="6336030" cy="369332"/>
              </a:xfrm>
              <a:prstGeom prst="rect">
                <a:avLst/>
              </a:prstGeom>
              <a:blipFill rotWithShape="0">
                <a:blip r:embed="rId5"/>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10589384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a:t>
            </a:r>
            <a:r>
              <a:rPr lang="en-US" sz="2400" dirty="0" smtClean="0">
                <a:latin typeface="+mj-lt"/>
              </a:rPr>
              <a:t> We want the </a:t>
            </a:r>
            <a:r>
              <a:rPr lang="en-US" sz="2400" b="1" dirty="0" smtClean="0">
                <a:latin typeface="+mj-lt"/>
              </a:rPr>
              <a:t>loss </a:t>
            </a:r>
            <a:r>
              <a:rPr lang="en-US" sz="2400" dirty="0" smtClean="0">
                <a:latin typeface="+mj-lt"/>
              </a:rPr>
              <a:t>to be </a:t>
            </a:r>
            <a:r>
              <a:rPr lang="en-US" sz="2400" b="1" dirty="0" smtClean="0">
                <a:latin typeface="+mj-lt"/>
              </a:rPr>
              <a:t>smaller</a:t>
            </a:r>
            <a:r>
              <a:rPr lang="en-US" sz="2400" dirty="0" smtClean="0">
                <a:latin typeface="+mj-lt"/>
              </a:rPr>
              <a:t> if the model’s estimate is </a:t>
            </a:r>
            <a:r>
              <a:rPr lang="en-US" sz="2400" b="1" dirty="0" smtClean="0">
                <a:latin typeface="+mj-lt"/>
              </a:rPr>
              <a:t>close to correct</a:t>
            </a:r>
            <a:r>
              <a:rPr lang="en-US" sz="2400" dirty="0" smtClean="0">
                <a:latin typeface="+mj-lt"/>
              </a:rPr>
              <a:t>, and we want the </a:t>
            </a:r>
            <a:r>
              <a:rPr lang="en-US" sz="2400" b="1" dirty="0" smtClean="0">
                <a:latin typeface="+mj-lt"/>
              </a:rPr>
              <a:t>loss</a:t>
            </a:r>
            <a:r>
              <a:rPr lang="en-US" sz="2400" dirty="0" smtClean="0">
                <a:latin typeface="+mj-lt"/>
              </a:rPr>
              <a:t> to be </a:t>
            </a:r>
            <a:r>
              <a:rPr lang="en-US" sz="2400" b="1" dirty="0" smtClean="0">
                <a:latin typeface="+mj-lt"/>
              </a:rPr>
              <a:t>bigger</a:t>
            </a:r>
            <a:r>
              <a:rPr lang="en-US" sz="2400" dirty="0" smtClean="0">
                <a:latin typeface="+mj-lt"/>
              </a:rPr>
              <a:t> </a:t>
            </a:r>
            <a:r>
              <a:rPr lang="en-US" sz="2400" b="1" dirty="0" smtClean="0">
                <a:latin typeface="+mj-lt"/>
              </a:rPr>
              <a:t>if it is confused. </a:t>
            </a:r>
            <a:endParaRPr lang="en-US" sz="2400" b="1" dirty="0">
              <a:latin typeface="+mj-lt"/>
            </a:endParaRP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smtClean="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charset="0"/>
                            </a:rPr>
                          </m:ctrlPr>
                        </m:dPr>
                        <m:e>
                          <m:acc>
                            <m:accPr>
                              <m:chr m:val="̂"/>
                              <m:ctrlPr>
                                <a:rPr lang="en-US" i="1">
                                  <a:latin typeface="Cambria Math"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461752" cy="369332"/>
          </a:xfrm>
          <a:prstGeom prst="rect">
            <a:avLst/>
          </a:prstGeom>
        </p:spPr>
        <p:txBody>
          <a:bodyPr wrap="none">
            <a:spAutoFit/>
          </a:bodyPr>
          <a:lstStyle/>
          <a:p>
            <a:r>
              <a:rPr lang="nb-NO" dirty="0" smtClean="0"/>
              <a:t>P(sentiment=1|It’s </a:t>
            </a:r>
            <a:r>
              <a:rPr lang="nb-NO" dirty="0" err="1" smtClean="0"/>
              <a:t>hokey</a:t>
            </a:r>
            <a:r>
              <a:rPr lang="nb-NO" dirty="0" smtClean="0"/>
              <a:t>...) = 0.69.      </a:t>
            </a:r>
            <a:r>
              <a:rPr lang="nb-NO" dirty="0" err="1" smtClean="0"/>
              <a:t>Let’s</a:t>
            </a:r>
            <a:r>
              <a:rPr lang="nb-NO" dirty="0" smtClean="0"/>
              <a:t> </a:t>
            </a:r>
            <a:r>
              <a:rPr lang="nb-NO" b="1" dirty="0" err="1" smtClean="0"/>
              <a:t>pretend</a:t>
            </a:r>
            <a:r>
              <a:rPr lang="nb-NO" dirty="0" smtClean="0"/>
              <a:t> y=0.</a:t>
            </a:r>
            <a:endParaRPr lang="nb-NO" dirty="0"/>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r>
                          <a:rPr lang="en-US" b="0" i="0" smtClean="0">
                            <a:latin typeface="Cambria Math" charset="0"/>
                          </a:rPr>
                          <m:t>(1−</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m:rPr>
                            <m:nor/>
                          </m:rPr>
                          <a:rPr lang="en-US" b="0" i="0" smtClean="0"/>
                          <m:t>)</m:t>
                        </m:r>
                        <m:r>
                          <a:rPr lang="mr-IN" i="1">
                            <a:latin typeface="Cambria Math" panose="02040503050406030204" pitchFamily="18" charset="0"/>
                          </a:rPr>
                          <m:t> </m:t>
                        </m:r>
                      </m:e>
                    </m:func>
                  </m:oMath>
                </a14:m>
                <a:r>
                  <a:rPr lang="en-US" dirty="0" smtClean="0"/>
                  <a:t>]</a:t>
                </a:r>
                <a:endParaRPr lang="en-US" dirty="0"/>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133600" y="6189231"/>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2133600" y="6189231"/>
                <a:ext cx="6336030" cy="369332"/>
              </a:xfrm>
              <a:prstGeom prst="rect">
                <a:avLst/>
              </a:prstGeom>
              <a:blipFill rotWithShape="0">
                <a:blip r:embed="rId5"/>
                <a:stretch>
                  <a:fillRect t="-95082" b="-119672"/>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10164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a:t>
            </a:r>
            <a:r>
              <a:rPr lang="en-US" sz="2400" dirty="0" smtClean="0">
                <a:latin typeface="+mj-lt"/>
              </a:rPr>
              <a:t> We want the </a:t>
            </a:r>
            <a:r>
              <a:rPr lang="en-US" sz="2400" b="1" dirty="0" smtClean="0">
                <a:latin typeface="+mj-lt"/>
              </a:rPr>
              <a:t>loss </a:t>
            </a:r>
            <a:r>
              <a:rPr lang="en-US" sz="2400" dirty="0" smtClean="0">
                <a:latin typeface="+mj-lt"/>
              </a:rPr>
              <a:t>to be </a:t>
            </a:r>
            <a:r>
              <a:rPr lang="en-US" sz="2400" b="1" dirty="0" smtClean="0">
                <a:latin typeface="+mj-lt"/>
              </a:rPr>
              <a:t>smaller</a:t>
            </a:r>
            <a:r>
              <a:rPr lang="en-US" sz="2400" dirty="0" smtClean="0">
                <a:latin typeface="+mj-lt"/>
              </a:rPr>
              <a:t> if the model’s estimate is </a:t>
            </a:r>
            <a:r>
              <a:rPr lang="en-US" sz="2400" b="1" dirty="0" smtClean="0">
                <a:latin typeface="+mj-lt"/>
              </a:rPr>
              <a:t>close to correct</a:t>
            </a:r>
            <a:r>
              <a:rPr lang="en-US" sz="2400" dirty="0" smtClean="0">
                <a:latin typeface="+mj-lt"/>
              </a:rPr>
              <a:t>, and we want the </a:t>
            </a:r>
            <a:r>
              <a:rPr lang="en-US" sz="2400" b="1" dirty="0" smtClean="0">
                <a:latin typeface="+mj-lt"/>
              </a:rPr>
              <a:t>loss</a:t>
            </a:r>
            <a:r>
              <a:rPr lang="en-US" sz="2400" dirty="0" smtClean="0">
                <a:latin typeface="+mj-lt"/>
              </a:rPr>
              <a:t> to be </a:t>
            </a:r>
            <a:r>
              <a:rPr lang="en-US" sz="2400" b="1" dirty="0" smtClean="0">
                <a:latin typeface="+mj-lt"/>
              </a:rPr>
              <a:t>bigger</a:t>
            </a:r>
            <a:r>
              <a:rPr lang="en-US" sz="2400" dirty="0" smtClean="0">
                <a:latin typeface="+mj-lt"/>
              </a:rPr>
              <a:t> </a:t>
            </a:r>
            <a:r>
              <a:rPr lang="en-US" sz="2400" b="1" dirty="0" smtClean="0">
                <a:latin typeface="+mj-lt"/>
              </a:rPr>
              <a:t>if it is confused. </a:t>
            </a:r>
            <a:endParaRPr lang="en-US" sz="2400" b="1" dirty="0">
              <a:latin typeface="+mj-lt"/>
            </a:endParaRP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smtClean="0"/>
            </a:p>
            <a:p>
              <a:endParaRPr lang="en-US" dirty="0"/>
            </a:p>
          </p:txBody>
        </p:sp>
      </p:grpSp>
      <mc:AlternateContent xmlns:mc="http://schemas.openxmlformats.org/markup-compatibility/2006" xmlns:a14="http://schemas.microsoft.com/office/drawing/2010/main">
        <mc:Choice Requires="a14">
          <p:sp>
            <p:nvSpPr>
              <p:cNvPr id="31" name="Rectangle 30"/>
              <p:cNvSpPr/>
              <p:nvPr/>
            </p:nvSpPr>
            <p:spPr>
              <a:xfrm>
                <a:off x="5975985" y="6184945"/>
                <a:ext cx="6336030" cy="369332"/>
              </a:xfrm>
              <a:prstGeom prst="rect">
                <a:avLst/>
              </a:prstGeom>
            </p:spPr>
            <p:txBody>
              <a:bodyPr wrap="square">
                <a:spAutoFit/>
              </a:bodyPr>
              <a:lstStyle/>
              <a:p>
                <a:r>
                  <a:rPr lang="en-US" dirty="0" smtClean="0"/>
                  <a:t> </a:t>
                </a:r>
                <a14:m>
                  <m:oMath xmlns:m="http://schemas.openxmlformats.org/officeDocument/2006/math">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5975985" y="6184945"/>
                <a:ext cx="6336030" cy="369332"/>
              </a:xfrm>
              <a:prstGeom prst="rect">
                <a:avLst/>
              </a:prstGeom>
              <a:blipFill rotWithShape="0">
                <a:blip r:embed="rId3"/>
                <a:stretch>
                  <a:fillRect b="-15000"/>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4" name="Rectangle 13"/>
              <p:cNvSpPr/>
              <p:nvPr/>
            </p:nvSpPr>
            <p:spPr>
              <a:xfrm>
                <a:off x="1755065" y="6184945"/>
                <a:ext cx="24096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755065" y="6184945"/>
                <a:ext cx="2409634" cy="369332"/>
              </a:xfrm>
              <a:prstGeom prst="rect">
                <a:avLst/>
              </a:prstGeom>
              <a:blipFill rotWithShape="0">
                <a:blip r:embed="rId4"/>
                <a:stretch>
                  <a:fillRect b="-15000"/>
                </a:stretch>
              </a:blipFill>
            </p:spPr>
            <p:txBody>
              <a:bodyPr/>
              <a:lstStyle/>
              <a:p>
                <a:r>
                  <a:rPr lang="en-US">
                    <a:noFill/>
                  </a:rPr>
                  <a:t> </a:t>
                </a:r>
              </a:p>
            </p:txBody>
          </p:sp>
        </mc:Fallback>
      </mc:AlternateContent>
      <p:sp>
        <p:nvSpPr>
          <p:cNvPr id="16" name="TextBox 15"/>
          <p:cNvSpPr txBox="1"/>
          <p:nvPr/>
        </p:nvSpPr>
        <p:spPr>
          <a:xfrm>
            <a:off x="1599976" y="5407429"/>
            <a:ext cx="2983230" cy="646331"/>
          </a:xfrm>
          <a:prstGeom prst="rect">
            <a:avLst/>
          </a:prstGeom>
          <a:noFill/>
        </p:spPr>
        <p:txBody>
          <a:bodyPr wrap="square" rtlCol="0">
            <a:spAutoFit/>
          </a:bodyPr>
          <a:lstStyle/>
          <a:p>
            <a:r>
              <a:rPr lang="en-US" dirty="0" smtClean="0"/>
              <a:t>If our prediction is </a:t>
            </a:r>
            <a:r>
              <a:rPr lang="en-US" b="1" dirty="0" smtClean="0"/>
              <a:t>correct</a:t>
            </a:r>
            <a:r>
              <a:rPr lang="en-US" dirty="0" smtClean="0"/>
              <a:t>, then our CE loss is </a:t>
            </a:r>
            <a:r>
              <a:rPr lang="en-US" b="1" dirty="0" smtClean="0"/>
              <a:t>lower</a:t>
            </a:r>
            <a:endParaRPr lang="en-US" b="1" dirty="0"/>
          </a:p>
        </p:txBody>
      </p:sp>
      <p:sp>
        <p:nvSpPr>
          <p:cNvPr id="22" name="TextBox 21"/>
          <p:cNvSpPr txBox="1"/>
          <p:nvPr/>
        </p:nvSpPr>
        <p:spPr>
          <a:xfrm>
            <a:off x="5783692" y="5407428"/>
            <a:ext cx="2983230" cy="646331"/>
          </a:xfrm>
          <a:prstGeom prst="rect">
            <a:avLst/>
          </a:prstGeom>
          <a:noFill/>
        </p:spPr>
        <p:txBody>
          <a:bodyPr wrap="square" rtlCol="0">
            <a:spAutoFit/>
          </a:bodyPr>
          <a:lstStyle/>
          <a:p>
            <a:r>
              <a:rPr lang="en-US" dirty="0" smtClean="0"/>
              <a:t>If our prediction is </a:t>
            </a:r>
            <a:r>
              <a:rPr lang="en-US" b="1" dirty="0" smtClean="0"/>
              <a:t>incorrect</a:t>
            </a:r>
            <a:r>
              <a:rPr lang="en-US" dirty="0" smtClean="0"/>
              <a:t>, then our CE loss is </a:t>
            </a:r>
            <a:r>
              <a:rPr lang="en-US" b="1" dirty="0" smtClean="0"/>
              <a:t>higher</a:t>
            </a:r>
            <a:endParaRPr lang="en-US" b="1" dirty="0"/>
          </a:p>
        </p:txBody>
      </p:sp>
    </p:spTree>
    <p:extLst>
      <p:ext uri="{BB962C8B-B14F-4D97-AF65-F5344CB8AC3E}">
        <p14:creationId xmlns:p14="http://schemas.microsoft.com/office/powerpoint/2010/main" val="4173803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p:pic>
        <p:nvPicPr>
          <p:cNvPr id="4" name="Content Placeholder 3"/>
          <p:cNvPicPr>
            <a:picLocks noGrp="1" noChangeAspect="1"/>
          </p:cNvPicPr>
          <p:nvPr>
            <p:ph idx="1"/>
          </p:nvPr>
        </p:nvPicPr>
        <p:blipFill>
          <a:blip r:embed="rId3"/>
          <a:stretch>
            <a:fillRect/>
          </a:stretch>
        </p:blipFill>
        <p:spPr>
          <a:xfrm>
            <a:off x="812800" y="2133600"/>
            <a:ext cx="7906136" cy="4067099"/>
          </a:xfrm>
          <a:prstGeom prst="rect">
            <a:avLst/>
          </a:prstGeom>
        </p:spPr>
      </p:pic>
    </p:spTree>
    <p:extLst>
      <p:ext uri="{BB962C8B-B14F-4D97-AF65-F5344CB8AC3E}">
        <p14:creationId xmlns:p14="http://schemas.microsoft.com/office/powerpoint/2010/main" val="5716755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p:pic>
        <p:nvPicPr>
          <p:cNvPr id="4" name="Picture 3"/>
          <p:cNvPicPr>
            <a:picLocks noChangeAspect="1"/>
          </p:cNvPicPr>
          <p:nvPr/>
        </p:nvPicPr>
        <p:blipFill>
          <a:blip r:embed="rId3"/>
          <a:stretch>
            <a:fillRect/>
          </a:stretch>
        </p:blipFill>
        <p:spPr>
          <a:xfrm>
            <a:off x="2077703" y="2819400"/>
            <a:ext cx="5034311" cy="1250950"/>
          </a:xfrm>
          <a:prstGeom prst="rect">
            <a:avLst/>
          </a:prstGeom>
        </p:spPr>
      </p:pic>
    </p:spTree>
    <p:extLst>
      <p:ext uri="{BB962C8B-B14F-4D97-AF65-F5344CB8AC3E}">
        <p14:creationId xmlns:p14="http://schemas.microsoft.com/office/powerpoint/2010/main" val="13430758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Recap: How to learn word2vec (skip-gram) </a:t>
            </a:r>
            <a:r>
              <a:rPr lang="en-US" dirty="0" err="1"/>
              <a:t>embeddings</a:t>
            </a:r>
            <a:endParaRPr lang="en-US" dirty="0"/>
          </a:p>
        </p:txBody>
      </p:sp>
      <p:sp>
        <p:nvSpPr>
          <p:cNvPr id="3" name="Content Placeholder 2"/>
          <p:cNvSpPr>
            <a:spLocks noGrp="1"/>
          </p:cNvSpPr>
          <p:nvPr>
            <p:ph idx="1"/>
          </p:nvPr>
        </p:nvSpPr>
        <p:spPr/>
        <p:txBody>
          <a:bodyPr>
            <a:noAutofit/>
          </a:bodyPr>
          <a:lstStyle/>
          <a:p>
            <a:r>
              <a:rPr lang="en-US" sz="2800" dirty="0"/>
              <a:t>Start with V random 300-dimensional vectors as initial </a:t>
            </a:r>
            <a:r>
              <a:rPr lang="en-US" sz="2800" dirty="0" err="1"/>
              <a:t>embeddings</a:t>
            </a:r>
            <a:endParaRPr lang="en-US" sz="2800" dirty="0"/>
          </a:p>
          <a:p>
            <a:r>
              <a:rPr lang="en-US" sz="2800" dirty="0"/>
              <a:t>Use </a:t>
            </a:r>
            <a:r>
              <a:rPr lang="en-US" sz="2800" b="1" dirty="0"/>
              <a:t>logistic regression</a:t>
            </a:r>
            <a:r>
              <a:rPr lang="en-US" sz="2800" dirty="0"/>
              <a:t> to</a:t>
            </a:r>
          </a:p>
          <a:p>
            <a:pPr lvl="1"/>
            <a:r>
              <a:rPr lang="en-US" sz="2400" dirty="0"/>
              <a:t>Take a corpus and take pairs of words that co-occur as positive examples</a:t>
            </a:r>
          </a:p>
          <a:p>
            <a:pPr lvl="1"/>
            <a:r>
              <a:rPr lang="en-US" sz="2400" dirty="0"/>
              <a:t>Take pairs of words that don't co-occur as negative examples</a:t>
            </a:r>
          </a:p>
          <a:p>
            <a:pPr lvl="1"/>
            <a:r>
              <a:rPr lang="en-US" sz="2400" dirty="0"/>
              <a:t>Train the classifier to distinguish these by slowly adjusting all the </a:t>
            </a:r>
            <a:r>
              <a:rPr lang="en-US" sz="2400" dirty="0" err="1"/>
              <a:t>embeddings</a:t>
            </a:r>
            <a:r>
              <a:rPr lang="en-US" sz="2400" dirty="0"/>
              <a:t> to improve the classifier performance</a:t>
            </a:r>
          </a:p>
          <a:p>
            <a:pPr lvl="1"/>
            <a:r>
              <a:rPr lang="en-US" sz="2400" dirty="0"/>
              <a:t>Throw away the classifier code and keep the </a:t>
            </a:r>
            <a:r>
              <a:rPr lang="en-US" sz="2400" dirty="0" err="1"/>
              <a:t>embeddings</a:t>
            </a:r>
            <a:r>
              <a:rPr lang="en-US" sz="2400" dirty="0"/>
              <a:t>.</a:t>
            </a:r>
          </a:p>
        </p:txBody>
      </p:sp>
    </p:spTree>
    <p:extLst>
      <p:ext uri="{BB962C8B-B14F-4D97-AF65-F5344CB8AC3E}">
        <p14:creationId xmlns:p14="http://schemas.microsoft.com/office/powerpoint/2010/main" val="12564188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822960" y="1828800"/>
            <a:ext cx="7543800" cy="4215323"/>
          </a:xfrm>
        </p:spPr>
      </p:pic>
    </p:spTree>
    <p:extLst>
      <p:ext uri="{BB962C8B-B14F-4D97-AF65-F5344CB8AC3E}">
        <p14:creationId xmlns:p14="http://schemas.microsoft.com/office/powerpoint/2010/main" val="18969308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 Local Minimums </a:t>
            </a:r>
          </a:p>
        </p:txBody>
      </p:sp>
      <p:sp>
        <p:nvSpPr>
          <p:cNvPr id="3" name="Content Placeholder 2"/>
          <p:cNvSpPr>
            <a:spLocks noGrp="1"/>
          </p:cNvSpPr>
          <p:nvPr>
            <p:ph idx="1"/>
          </p:nvPr>
        </p:nvSpPr>
        <p:spPr/>
        <p:txBody>
          <a:bodyPr>
            <a:normAutofit/>
          </a:bodyPr>
          <a:lstStyle/>
          <a:p>
            <a:r>
              <a:rPr lang="en-US" sz="2400" dirty="0"/>
              <a:t>For logistic regression, this loss function is conveniently </a:t>
            </a:r>
            <a:r>
              <a:rPr lang="en-US" sz="2400" b="1" dirty="0"/>
              <a:t>convex</a:t>
            </a:r>
            <a:r>
              <a:rPr lang="en-US" sz="2400" dirty="0"/>
              <a:t>. </a:t>
            </a:r>
          </a:p>
          <a:p>
            <a:r>
              <a:rPr lang="en-US" sz="2400" dirty="0" smtClean="0"/>
              <a:t>A convex function has just </a:t>
            </a:r>
            <a:r>
              <a:rPr lang="en-US" sz="2400" b="1" dirty="0" smtClean="0"/>
              <a:t>one minimum</a:t>
            </a:r>
            <a:r>
              <a:rPr lang="en-US" sz="2400" dirty="0" smtClean="0"/>
              <a:t>, so there are no local minima to get stuck in.</a:t>
            </a:r>
          </a:p>
          <a:p>
            <a:r>
              <a:rPr lang="en-US" sz="2400" dirty="0" smtClean="0"/>
              <a:t>So </a:t>
            </a:r>
            <a:r>
              <a:rPr lang="en-US" sz="2400" dirty="0"/>
              <a:t>gradient descent starting from any point is guaranteed to find the minimum. </a:t>
            </a:r>
          </a:p>
          <a:p>
            <a:endParaRPr lang="en-US" sz="2400" dirty="0"/>
          </a:p>
        </p:txBody>
      </p:sp>
    </p:spTree>
    <p:extLst>
      <p:ext uri="{BB962C8B-B14F-4D97-AF65-F5344CB8AC3E}">
        <p14:creationId xmlns:p14="http://schemas.microsoft.com/office/powerpoint/2010/main" val="17365642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52400" y="2438400"/>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8F190C23-6F9B-A044-A422-AE5A7B292D9F}"/>
                  </a:ext>
                </a:extLst>
              </p14:cNvPr>
              <p14:cNvContentPartPr/>
              <p14:nvPr/>
            </p14:nvContentPartPr>
            <p14:xfrm>
              <a:off x="2695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2686320" y="1783080"/>
                <a:ext cx="3520440" cy="4743720"/>
              </a:xfrm>
              <a:prstGeom prst="rect">
                <a:avLst/>
              </a:prstGeom>
            </p:spPr>
          </p:pic>
        </mc:Fallback>
      </mc:AlternateContent>
    </p:spTree>
    <p:extLst>
      <p:ext uri="{BB962C8B-B14F-4D97-AF65-F5344CB8AC3E}">
        <p14:creationId xmlns:p14="http://schemas.microsoft.com/office/powerpoint/2010/main" val="150130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1541280" y="3352800"/>
            <a:ext cx="4800600" cy="11391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1CA376E2-1136-ED4B-AFB2-7D19E39FDBEB}"/>
                  </a:ext>
                </a:extLst>
              </p14:cNvPr>
              <p14:cNvContentPartPr/>
              <p14:nvPr/>
            </p14:nvContentPartPr>
            <p14:xfrm>
              <a:off x="1536000" y="2865240"/>
              <a:ext cx="6998400" cy="3045960"/>
            </p14:xfrm>
          </p:contentPart>
        </mc:Choice>
        <mc:Fallback xmlns="">
          <p:pic>
            <p:nvPicPr>
              <p:cNvPr id="4" name="Ink 3">
                <a:extLst>
                  <a:ext uri="{FF2B5EF4-FFF2-40B4-BE49-F238E27FC236}">
                    <a16:creationId xmlns="" xmlns:a16="http://schemas.microsoft.com/office/drawing/2014/main" xmlns:p14="http://schemas.microsoft.com/office/powerpoint/2010/main" id="{1CA376E2-1136-ED4B-AFB2-7D19E39FDBEB}"/>
                  </a:ext>
                </a:extLst>
              </p:cNvPr>
              <p:cNvPicPr/>
              <p:nvPr/>
            </p:nvPicPr>
            <p:blipFill>
              <a:blip r:embed="rId5"/>
              <a:stretch>
                <a:fillRect/>
              </a:stretch>
            </p:blipFill>
            <p:spPr>
              <a:xfrm>
                <a:off x="1526640" y="2855880"/>
                <a:ext cx="7017120" cy="3064680"/>
              </a:xfrm>
              <a:prstGeom prst="rect">
                <a:avLst/>
              </a:prstGeom>
            </p:spPr>
          </p:pic>
        </mc:Fallback>
      </mc:AlternateContent>
    </p:spTree>
    <p:extLst>
      <p:ext uri="{BB962C8B-B14F-4D97-AF65-F5344CB8AC3E}">
        <p14:creationId xmlns:p14="http://schemas.microsoft.com/office/powerpoint/2010/main" val="109552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a:t>
            </a:r>
            <a:r>
              <a:rPr lang="en-US" dirty="0" smtClean="0"/>
              <a:t>dimensions</a:t>
            </a:r>
            <a:endParaRPr lang="en-US" dirty="0"/>
          </a:p>
        </p:txBody>
      </p:sp>
      <p:pic>
        <p:nvPicPr>
          <p:cNvPr id="4" name="Content Placeholder 3"/>
          <p:cNvPicPr>
            <a:picLocks noGrp="1" noChangeAspect="1"/>
          </p:cNvPicPr>
          <p:nvPr>
            <p:ph idx="1"/>
          </p:nvPr>
        </p:nvPicPr>
        <p:blipFill>
          <a:blip r:embed="rId3"/>
          <a:stretch>
            <a:fillRect/>
          </a:stretch>
        </p:blipFill>
        <p:spPr>
          <a:xfrm>
            <a:off x="1295400" y="1757681"/>
            <a:ext cx="6428032" cy="4516995"/>
          </a:xfrm>
          <a:prstGeom prst="rect">
            <a:avLst/>
          </a:prstGeom>
        </p:spPr>
      </p:pic>
    </p:spTree>
    <p:extLst>
      <p:ext uri="{BB962C8B-B14F-4D97-AF65-F5344CB8AC3E}">
        <p14:creationId xmlns:p14="http://schemas.microsoft.com/office/powerpoint/2010/main" val="1712479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537332" y="1905000"/>
            <a:ext cx="7829428" cy="3008352"/>
          </a:xfrm>
          <a:prstGeom prst="rect">
            <a:avLst/>
          </a:prstGeom>
        </p:spPr>
      </p:pic>
      <p:pic>
        <p:nvPicPr>
          <p:cNvPr id="5" name="Picture 4"/>
          <p:cNvPicPr>
            <a:picLocks noChangeAspect="1"/>
          </p:cNvPicPr>
          <p:nvPr/>
        </p:nvPicPr>
        <p:blipFill>
          <a:blip r:embed="rId4"/>
          <a:stretch>
            <a:fillRect/>
          </a:stretch>
        </p:blipFill>
        <p:spPr>
          <a:xfrm>
            <a:off x="2057400" y="5562600"/>
            <a:ext cx="5406887" cy="914400"/>
          </a:xfrm>
          <a:prstGeom prst="rect">
            <a:avLst/>
          </a:prstGeom>
        </p:spPr>
      </p:pic>
      <p:sp>
        <p:nvSpPr>
          <p:cNvPr id="6" name="Rectangle 5"/>
          <p:cNvSpPr/>
          <p:nvPr/>
        </p:nvSpPr>
        <p:spPr>
          <a:xfrm>
            <a:off x="685799" y="5080991"/>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 xmlns:a16="http://schemas.microsoft.com/office/drawing/2014/main" id="{C5A5B618-6AE8-4340-945D-8182927080E4}"/>
                  </a:ext>
                </a:extLst>
              </p14:cNvPr>
              <p14:cNvContentPartPr/>
              <p14:nvPr/>
            </p14:nvContentPartPr>
            <p14:xfrm>
              <a:off x="1241280" y="2536560"/>
              <a:ext cx="7419960" cy="3861720"/>
            </p14:xfrm>
          </p:contentPart>
        </mc:Choice>
        <mc:Fallback xmlns="">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1231920" y="2527200"/>
                <a:ext cx="7438680" cy="3880440"/>
              </a:xfrm>
              <a:prstGeom prst="rect">
                <a:avLst/>
              </a:prstGeom>
            </p:spPr>
          </p:pic>
        </mc:Fallback>
      </mc:AlternateContent>
    </p:spTree>
    <p:extLst>
      <p:ext uri="{BB962C8B-B14F-4D97-AF65-F5344CB8AC3E}">
        <p14:creationId xmlns:p14="http://schemas.microsoft.com/office/powerpoint/2010/main" val="42023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lnSpcReduction="10000"/>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914400" y="2667000"/>
            <a:ext cx="7664116" cy="533400"/>
          </a:xfrm>
          <a:prstGeom prst="rect">
            <a:avLst/>
          </a:prstGeom>
        </p:spPr>
      </p:pic>
      <p:pic>
        <p:nvPicPr>
          <p:cNvPr id="5" name="Picture 4"/>
          <p:cNvPicPr>
            <a:picLocks noChangeAspect="1"/>
          </p:cNvPicPr>
          <p:nvPr/>
        </p:nvPicPr>
        <p:blipFill>
          <a:blip r:embed="rId4"/>
          <a:stretch>
            <a:fillRect/>
          </a:stretch>
        </p:blipFill>
        <p:spPr>
          <a:xfrm>
            <a:off x="2209800" y="4130039"/>
            <a:ext cx="4572000" cy="904068"/>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 xmlns:a16="http://schemas.microsoft.com/office/drawing/2014/main" id="{887F8B1F-0DDF-5942-A3CB-531E5455B99A}"/>
                  </a:ext>
                </a:extLst>
              </p14:cNvPr>
              <p14:cNvContentPartPr/>
              <p14:nvPr/>
            </p14:nvContentPartPr>
            <p14:xfrm>
              <a:off x="914400" y="1349640"/>
              <a:ext cx="8102160" cy="3770640"/>
            </p14:xfrm>
          </p:contentPart>
        </mc:Choice>
        <mc:Fallback xmlns="">
          <p:pic>
            <p:nvPicPr>
              <p:cNvPr id="6" name="Ink 5">
                <a:extLst>
                  <a:ext uri="{FF2B5EF4-FFF2-40B4-BE49-F238E27FC236}">
                    <a16:creationId xmlns:a16="http://schemas.microsoft.com/office/drawing/2014/main" id="{887F8B1F-0DDF-5942-A3CB-531E5455B99A}"/>
                  </a:ext>
                </a:extLst>
              </p:cNvPr>
              <p:cNvPicPr/>
              <p:nvPr/>
            </p:nvPicPr>
            <p:blipFill>
              <a:blip r:embed="rId6"/>
              <a:stretch>
                <a:fillRect/>
              </a:stretch>
            </p:blipFill>
            <p:spPr>
              <a:xfrm>
                <a:off x="905040" y="1340280"/>
                <a:ext cx="8120880" cy="3789360"/>
              </a:xfrm>
              <a:prstGeom prst="rect">
                <a:avLst/>
              </a:prstGeom>
            </p:spPr>
          </p:pic>
        </mc:Fallback>
      </mc:AlternateContent>
    </p:spTree>
    <p:extLst>
      <p:ext uri="{BB962C8B-B14F-4D97-AF65-F5344CB8AC3E}">
        <p14:creationId xmlns:p14="http://schemas.microsoft.com/office/powerpoint/2010/main" val="13306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pic>
        <p:nvPicPr>
          <p:cNvPr id="5" name="Picture 4"/>
          <p:cNvPicPr>
            <a:picLocks noChangeAspect="1"/>
          </p:cNvPicPr>
          <p:nvPr/>
        </p:nvPicPr>
        <p:blipFill>
          <a:blip r:embed="rId2"/>
          <a:stretch>
            <a:fillRect/>
          </a:stretch>
        </p:blipFill>
        <p:spPr>
          <a:xfrm>
            <a:off x="457200" y="2514600"/>
            <a:ext cx="8790214" cy="1619250"/>
          </a:xfrm>
          <a:prstGeom prst="rect">
            <a:avLst/>
          </a:prstGeom>
        </p:spPr>
      </p:pic>
      <p:sp>
        <p:nvSpPr>
          <p:cNvPr id="6" name="TextBox 5"/>
          <p:cNvSpPr txBox="1"/>
          <p:nvPr/>
        </p:nvSpPr>
        <p:spPr>
          <a:xfrm>
            <a:off x="2743200" y="4931409"/>
            <a:ext cx="3512693" cy="369332"/>
          </a:xfrm>
          <a:prstGeom prst="rect">
            <a:avLst/>
          </a:prstGeom>
          <a:noFill/>
        </p:spPr>
        <p:txBody>
          <a:bodyPr wrap="none" rtlCol="0">
            <a:spAutoFit/>
          </a:bodyPr>
          <a:lstStyle/>
          <a:p>
            <a:r>
              <a:rPr lang="en-US" b="1" dirty="0"/>
              <a:t>This is what we want to minimize!!</a:t>
            </a:r>
          </a:p>
        </p:txBody>
      </p:sp>
    </p:spTree>
    <p:extLst>
      <p:ext uri="{BB962C8B-B14F-4D97-AF65-F5344CB8AC3E}">
        <p14:creationId xmlns:p14="http://schemas.microsoft.com/office/powerpoint/2010/main" val="1010122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endParaRPr lang="en-US" dirty="0"/>
          </a:p>
          <a:p>
            <a:endParaRPr lang="en-US" dirty="0"/>
          </a:p>
          <a:p>
            <a:r>
              <a:rPr lang="en-US" dirty="0"/>
              <a:t>The gradient for multiple data points is the sum of the </a:t>
            </a:r>
            <a:r>
              <a:rPr lang="en-US" dirty="0" smtClean="0"/>
              <a:t>individual </a:t>
            </a:r>
            <a:r>
              <a:rPr lang="en-US" dirty="0"/>
              <a:t>gradients: </a:t>
            </a:r>
          </a:p>
        </p:txBody>
      </p:sp>
      <p:pic>
        <p:nvPicPr>
          <p:cNvPr id="6" name="Picture 5"/>
          <p:cNvPicPr>
            <a:picLocks noChangeAspect="1"/>
          </p:cNvPicPr>
          <p:nvPr/>
        </p:nvPicPr>
        <p:blipFill>
          <a:blip r:embed="rId3"/>
          <a:stretch>
            <a:fillRect/>
          </a:stretch>
        </p:blipFill>
        <p:spPr>
          <a:xfrm>
            <a:off x="609600" y="2667000"/>
            <a:ext cx="8255000" cy="812800"/>
          </a:xfrm>
          <a:prstGeom prst="rect">
            <a:avLst/>
          </a:prstGeom>
        </p:spPr>
      </p:pic>
      <p:pic>
        <p:nvPicPr>
          <p:cNvPr id="7" name="Picture 6"/>
          <p:cNvPicPr>
            <a:picLocks noChangeAspect="1"/>
          </p:cNvPicPr>
          <p:nvPr/>
        </p:nvPicPr>
        <p:blipFill>
          <a:blip r:embed="rId4"/>
          <a:stretch>
            <a:fillRect/>
          </a:stretch>
        </p:blipFill>
        <p:spPr>
          <a:xfrm>
            <a:off x="1575450" y="4846320"/>
            <a:ext cx="6038818" cy="992294"/>
          </a:xfrm>
          <a:prstGeom prst="rect">
            <a:avLst/>
          </a:prstGeom>
        </p:spPr>
      </p:pic>
    </p:spTree>
    <p:extLst>
      <p:ext uri="{BB962C8B-B14F-4D97-AF65-F5344CB8AC3E}">
        <p14:creationId xmlns:p14="http://schemas.microsoft.com/office/powerpoint/2010/main" val="2259922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685800" y="1905000"/>
            <a:ext cx="8161021" cy="42672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A63FB3F8-DD7B-9A4B-92AE-117782ACF2AE}"/>
                  </a:ext>
                </a:extLst>
              </p14:cNvPr>
              <p14:cNvContentPartPr/>
              <p14:nvPr/>
            </p14:nvContentPartPr>
            <p14:xfrm>
              <a:off x="6569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6553440" y="1586160"/>
                <a:ext cx="73080" cy="86400"/>
              </a:xfrm>
              <a:prstGeom prst="rect">
                <a:avLst/>
              </a:prstGeom>
            </p:spPr>
          </p:pic>
        </mc:Fallback>
      </mc:AlternateContent>
    </p:spTree>
    <p:extLst>
      <p:ext uri="{BB962C8B-B14F-4D97-AF65-F5344CB8AC3E}">
        <p14:creationId xmlns:p14="http://schemas.microsoft.com/office/powerpoint/2010/main" val="2997023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buNone/>
                </a:pPr>
                <a:r>
                  <a:rPr lang="en-US" sz="2400" dirty="0">
                    <a:latin typeface="+mj-lt"/>
                  </a:rPr>
                  <a:t>Machine learning classifiers require a training corpus of </a:t>
                </a:r>
                <a:r>
                  <a:rPr lang="en-US" sz="2400" i="1" dirty="0">
                    <a:latin typeface="+mj-lt"/>
                  </a:rPr>
                  <a:t>M </a:t>
                </a:r>
                <a:r>
                  <a:rPr lang="en-US" sz="2400" dirty="0">
                    <a:latin typeface="+mj-lt"/>
                  </a:rPr>
                  <a:t>observations input/output pairs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a:t>
                </a:r>
                <a:r>
                  <a:rPr lang="en-US" sz="2400" i="1" dirty="0">
                    <a:latin typeface="+mj-lt"/>
                  </a:rPr>
                  <a:t>y</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feature representation </a:t>
                </a:r>
                <a:r>
                  <a:rPr lang="en-US" sz="2400" dirty="0">
                    <a:latin typeface="+mj-lt"/>
                  </a:rPr>
                  <a:t>of the input. For each input observation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this will be a vector of features [</a:t>
                </a:r>
                <a:r>
                  <a:rPr lang="en-US" sz="2400" i="1" dirty="0">
                    <a:latin typeface="+mj-lt"/>
                  </a:rPr>
                  <a:t>x</a:t>
                </a:r>
                <a:r>
                  <a:rPr lang="en-US" sz="2400" baseline="-25000" dirty="0">
                    <a:latin typeface="+mj-lt"/>
                  </a:rPr>
                  <a:t>1</a:t>
                </a:r>
                <a:r>
                  <a:rPr lang="en-US" sz="2400" dirty="0">
                    <a:latin typeface="+mj-lt"/>
                  </a:rPr>
                  <a:t>,</a:t>
                </a:r>
                <a:r>
                  <a:rPr lang="en-US" sz="2400" i="1" dirty="0">
                    <a:latin typeface="+mj-lt"/>
                  </a:rPr>
                  <a:t>x</a:t>
                </a:r>
                <a:r>
                  <a:rPr lang="en-US" sz="2400" baseline="-25000" dirty="0">
                    <a:latin typeface="+mj-lt"/>
                  </a:rPr>
                  <a:t>2</a:t>
                </a:r>
                <a:r>
                  <a:rPr lang="en-US" sz="2400" dirty="0">
                    <a:latin typeface="+mj-lt"/>
                  </a:rPr>
                  <a:t>,...,</a:t>
                </a:r>
                <a:r>
                  <a:rPr lang="en-US" sz="2400" i="1" dirty="0" err="1">
                    <a:latin typeface="+mj-lt"/>
                  </a:rPr>
                  <a:t>x</a:t>
                </a:r>
                <a:r>
                  <a:rPr lang="en-US" sz="2400" i="1" baseline="-25000" dirty="0" err="1">
                    <a:latin typeface="+mj-lt"/>
                  </a:rPr>
                  <a:t>n</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classification function </a:t>
                </a:r>
                <a:r>
                  <a:rPr lang="en-US" sz="2400" dirty="0">
                    <a:latin typeface="+mj-lt"/>
                  </a:rPr>
                  <a:t>that computes the estimated class </a:t>
                </a:r>
                <a14:m>
                  <m:oMath xmlns:m="http://schemas.openxmlformats.org/officeDocument/2006/math">
                    <m:acc>
                      <m:accPr>
                        <m:chr m:val="̂"/>
                        <m:ctrlPr>
                          <a:rPr lang="en-US" sz="2400" i="1" smtClean="0">
                            <a:latin typeface="Cambria Math" charset="0"/>
                          </a:rPr>
                        </m:ctrlPr>
                      </m:accPr>
                      <m:e>
                        <m:r>
                          <a:rPr lang="en-US" sz="2400" b="0" i="1" smtClean="0">
                            <a:latin typeface="Cambria Math" panose="02040503050406030204" pitchFamily="18" charset="0"/>
                          </a:rPr>
                          <m:t>𝑦</m:t>
                        </m:r>
                      </m:e>
                    </m:acc>
                    <m:r>
                      <a:rPr lang="en-US" sz="2400" b="0" i="0" smtClean="0">
                        <a:latin typeface="Cambria Math" panose="02040503050406030204" pitchFamily="18" charset="0"/>
                      </a:rPr>
                      <m:t> </m:t>
                    </m:r>
                  </m:oMath>
                </a14:m>
                <a:r>
                  <a:rPr lang="en-US" sz="2400" dirty="0">
                    <a:latin typeface="+mj-lt"/>
                  </a:rPr>
                  <a:t>via </a:t>
                </a:r>
                <a:r>
                  <a:rPr lang="en-US" sz="2400" i="1" dirty="0">
                    <a:latin typeface="+mj-lt"/>
                  </a:rPr>
                  <a:t>p</a:t>
                </a:r>
                <a:r>
                  <a:rPr lang="en-US" sz="2400" dirty="0">
                    <a:latin typeface="+mj-lt"/>
                  </a:rPr>
                  <a:t>(</a:t>
                </a:r>
                <a:r>
                  <a:rPr lang="en-US" sz="2400" i="1" dirty="0" err="1">
                    <a:latin typeface="+mj-lt"/>
                  </a:rPr>
                  <a:t>y</a:t>
                </a:r>
                <a:r>
                  <a:rPr lang="en-US" sz="2400" dirty="0" err="1">
                    <a:latin typeface="+mj-lt"/>
                  </a:rPr>
                  <a:t>|</a:t>
                </a:r>
                <a:r>
                  <a:rPr lang="en-US" sz="2400" i="1" dirty="0" err="1">
                    <a:latin typeface="+mj-lt"/>
                  </a:rPr>
                  <a:t>x</a:t>
                </a:r>
                <a:r>
                  <a:rPr lang="en-US" sz="2400" dirty="0">
                    <a:latin typeface="+mj-lt"/>
                  </a:rPr>
                  <a:t>). </a:t>
                </a:r>
              </a:p>
              <a:p>
                <a:pPr marL="457200" indent="-457200">
                  <a:buFont typeface="+mj-lt"/>
                  <a:buAutoNum type="arabicPeriod"/>
                </a:pPr>
                <a:r>
                  <a:rPr lang="en-US" sz="2400" dirty="0">
                    <a:latin typeface="+mj-lt"/>
                  </a:rPr>
                  <a:t>An </a:t>
                </a:r>
                <a:r>
                  <a:rPr lang="en-US" sz="2400" b="1" dirty="0">
                    <a:latin typeface="+mj-lt"/>
                  </a:rPr>
                  <a:t>objective function </a:t>
                </a:r>
                <a:r>
                  <a:rPr lang="en-US" sz="2400" dirty="0">
                    <a:latin typeface="+mj-lt"/>
                  </a:rPr>
                  <a:t>for learning, usually involving minimizing error on training examples. </a:t>
                </a:r>
              </a:p>
              <a:p>
                <a:pPr marL="457200" indent="-457200">
                  <a:buFont typeface="+mj-lt"/>
                  <a:buAutoNum type="arabicPeriod"/>
                </a:pPr>
                <a:r>
                  <a:rPr lang="en-US" sz="2400" dirty="0">
                    <a:latin typeface="+mj-lt"/>
                  </a:rPr>
                  <a:t>An algorithm for </a:t>
                </a:r>
                <a:r>
                  <a:rPr lang="en-US" sz="2400" b="1" dirty="0">
                    <a:latin typeface="+mj-lt"/>
                  </a:rPr>
                  <a:t>optimizing </a:t>
                </a:r>
                <a:r>
                  <a:rPr lang="en-US" sz="2400" dirty="0">
                    <a:latin typeface="+mj-lt"/>
                  </a:rPr>
                  <a:t>the objective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504" t="-2121" b="-5152"/>
                </a:stretch>
              </a:blipFill>
            </p:spPr>
            <p:txBody>
              <a:bodyPr/>
              <a:lstStyle/>
              <a:p>
                <a:r>
                  <a:rPr lang="en-US">
                    <a:noFill/>
                  </a:rPr>
                  <a:t> </a:t>
                </a:r>
              </a:p>
            </p:txBody>
          </p:sp>
        </mc:Fallback>
      </mc:AlternateContent>
    </p:spTree>
    <p:extLst>
      <p:ext uri="{BB962C8B-B14F-4D97-AF65-F5344CB8AC3E}">
        <p14:creationId xmlns:p14="http://schemas.microsoft.com/office/powerpoint/2010/main" val="1235721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lnSpcReduction="10000"/>
          </a:bodyPr>
          <a:lstStyle/>
          <a:p>
            <a:r>
              <a:rPr lang="en-US" dirty="0"/>
              <a:t>Let’s walk though a single step of the gradient descent </a:t>
            </a:r>
            <a:r>
              <a:rPr lang="en-US" dirty="0" smtClean="0"/>
              <a:t>algorithm.  We’ll use a simple sentiment classifier with just 2 features, and 1 training instance where the </a:t>
            </a:r>
            <a:r>
              <a:rPr lang="en-US" dirty="0"/>
              <a:t>correct value is </a:t>
            </a:r>
            <a:r>
              <a:rPr lang="en-US" i="1" dirty="0"/>
              <a:t>y </a:t>
            </a:r>
            <a:r>
              <a:rPr lang="en-US" dirty="0"/>
              <a:t>= 1 (this is a positive </a:t>
            </a:r>
            <a:r>
              <a:rPr lang="en-US" dirty="0" smtClean="0"/>
              <a:t>review). </a:t>
            </a:r>
            <a:endParaRPr lang="en-US" dirty="0"/>
          </a:p>
          <a:p>
            <a:pPr algn="ctr"/>
            <a:r>
              <a:rPr lang="en-US" dirty="0" smtClean="0"/>
              <a:t>x</a:t>
            </a:r>
            <a:r>
              <a:rPr lang="en-US" baseline="-25000" dirty="0" smtClean="0"/>
              <a:t>1</a:t>
            </a:r>
            <a:r>
              <a:rPr lang="en-US" dirty="0" smtClean="0"/>
              <a:t> = 3    (count of  positive lexicon words)</a:t>
            </a:r>
            <a:endParaRPr lang="en-US" dirty="0"/>
          </a:p>
          <a:p>
            <a:pPr algn="ctr"/>
            <a:r>
              <a:rPr lang="en-US" dirty="0" smtClean="0"/>
              <a:t>x</a:t>
            </a:r>
            <a:r>
              <a:rPr lang="en-US" baseline="-25000" dirty="0" smtClean="0"/>
              <a:t>2</a:t>
            </a:r>
            <a:r>
              <a:rPr lang="en-US" dirty="0" smtClean="0"/>
              <a:t> </a:t>
            </a:r>
            <a:r>
              <a:rPr lang="en-US" dirty="0"/>
              <a:t>= </a:t>
            </a:r>
            <a:r>
              <a:rPr lang="en-US" dirty="0" smtClean="0"/>
              <a:t>2    </a:t>
            </a:r>
            <a:r>
              <a:rPr lang="en-US" dirty="0"/>
              <a:t>(count of  positive </a:t>
            </a:r>
            <a:r>
              <a:rPr lang="en-US" dirty="0" smtClean="0"/>
              <a:t>negative words</a:t>
            </a:r>
            <a:r>
              <a:rPr lang="en-US" dirty="0"/>
              <a:t>)</a:t>
            </a:r>
          </a:p>
          <a:p>
            <a:r>
              <a:rPr lang="en-US" dirty="0" smtClean="0"/>
              <a:t>The </a:t>
            </a:r>
            <a:r>
              <a:rPr lang="en-US" dirty="0"/>
              <a:t>initial weights and bias in </a:t>
            </a:r>
            <a:r>
              <a:rPr lang="en-US" dirty="0" smtClean="0"/>
              <a:t>θ</a:t>
            </a:r>
            <a:r>
              <a:rPr lang="en-US" baseline="30000" dirty="0" smtClean="0"/>
              <a:t>0</a:t>
            </a:r>
            <a:r>
              <a:rPr lang="en-US" dirty="0" smtClean="0"/>
              <a:t> </a:t>
            </a:r>
            <a:r>
              <a:rPr lang="en-US" dirty="0"/>
              <a:t>are all set to 0, and the initial learning rate </a:t>
            </a:r>
            <a:r>
              <a:rPr lang="en-US" dirty="0" err="1"/>
              <a:t>η</a:t>
            </a:r>
            <a:r>
              <a:rPr lang="en-US" dirty="0"/>
              <a:t> is 0.1: </a:t>
            </a:r>
            <a:endParaRPr lang="en-US" dirty="0" smtClean="0"/>
          </a:p>
          <a:p>
            <a:pPr algn="ctr"/>
            <a:r>
              <a:rPr lang="en-US" dirty="0" smtClean="0"/>
              <a:t>w</a:t>
            </a:r>
            <a:r>
              <a:rPr lang="en-US" baseline="-25000" dirty="0" smtClean="0"/>
              <a:t>1</a:t>
            </a:r>
            <a:r>
              <a:rPr lang="en-US" dirty="0" smtClean="0"/>
              <a:t> = w</a:t>
            </a:r>
            <a:r>
              <a:rPr lang="en-US" baseline="-25000" dirty="0" smtClean="0"/>
              <a:t>2</a:t>
            </a:r>
            <a:r>
              <a:rPr lang="en-US" dirty="0" smtClean="0"/>
              <a:t> </a:t>
            </a:r>
            <a:r>
              <a:rPr lang="en-US" dirty="0"/>
              <a:t>=</a:t>
            </a:r>
            <a:r>
              <a:rPr lang="en-US" dirty="0" smtClean="0"/>
              <a:t> b = 0</a:t>
            </a:r>
          </a:p>
          <a:p>
            <a:pPr algn="ctr"/>
            <a:r>
              <a:rPr lang="en-US" dirty="0" err="1" smtClean="0"/>
              <a:t>η</a:t>
            </a:r>
            <a:r>
              <a:rPr lang="en-US" dirty="0" smtClean="0"/>
              <a:t> = 0.1</a:t>
            </a:r>
          </a:p>
          <a:p>
            <a:r>
              <a:rPr lang="en-US" dirty="0"/>
              <a:t>The single update step requires that we compute the gradient, multiplied by the learning </a:t>
            </a:r>
            <a:r>
              <a:rPr lang="en-US" dirty="0" smtClean="0"/>
              <a:t>rate:</a:t>
            </a:r>
            <a:endParaRPr lang="en-US" dirty="0"/>
          </a:p>
          <a:p>
            <a:pPr algn="ct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5744512"/>
            <a:ext cx="3456940" cy="465910"/>
          </a:xfrm>
          <a:prstGeom prst="rect">
            <a:avLst/>
          </a:prstGeom>
        </p:spPr>
      </p:pic>
    </p:spTree>
    <p:extLst>
      <p:ext uri="{BB962C8B-B14F-4D97-AF65-F5344CB8AC3E}">
        <p14:creationId xmlns:p14="http://schemas.microsoft.com/office/powerpoint/2010/main" val="97221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Worked example</a:t>
            </a:r>
            <a:endParaRPr lang="en-US" dirty="0"/>
          </a:p>
        </p:txBody>
      </p:sp>
      <p:sp>
        <p:nvSpPr>
          <p:cNvPr id="3" name="Content Placeholder 2"/>
          <p:cNvSpPr>
            <a:spLocks noGrp="1"/>
          </p:cNvSpPr>
          <p:nvPr>
            <p:ph idx="1"/>
          </p:nvPr>
        </p:nvSpPr>
        <p:spPr/>
        <p:txBody>
          <a:bodyPr>
            <a:normAutofit/>
          </a:bodyPr>
          <a:lstStyle/>
          <a:p>
            <a:r>
              <a:rPr lang="en-US" smtClean="0"/>
              <a:t>The derivative of this function for one observation vector </a:t>
            </a:r>
            <a:r>
              <a:rPr lang="en-US" i="1" smtClean="0"/>
              <a:t>x </a:t>
            </a:r>
            <a:r>
              <a:rPr lang="en-US" smtClean="0"/>
              <a:t>for a single weight </a:t>
            </a:r>
            <a:r>
              <a:rPr lang="en-US" i="1" smtClean="0"/>
              <a:t>w</a:t>
            </a:r>
            <a:r>
              <a:rPr lang="en-US" i="1" baseline="-25000" smtClean="0"/>
              <a:t>j</a:t>
            </a:r>
            <a:r>
              <a:rPr lang="en-US" smtClean="0"/>
              <a:t> is</a:t>
            </a:r>
          </a:p>
          <a:p>
            <a:endParaRPr lang="en-US" dirty="0" smtClean="0"/>
          </a:p>
          <a:p>
            <a:endParaRPr lang="en-US" dirty="0" smtClean="0"/>
          </a:p>
          <a:p>
            <a:endParaRPr lang="en-US" dirty="0"/>
          </a:p>
          <a:p>
            <a:pPr algn="ctr"/>
            <a:r>
              <a:rPr lang="en-US" dirty="0" smtClean="0"/>
              <a:t>The gradient vector has 3 dimensions, for w</a:t>
            </a:r>
            <a:r>
              <a:rPr lang="en-US" baseline="-25000" dirty="0" smtClean="0"/>
              <a:t>1</a:t>
            </a:r>
            <a:r>
              <a:rPr lang="en-US" dirty="0" smtClean="0"/>
              <a:t>, w</a:t>
            </a:r>
            <a:r>
              <a:rPr lang="en-US" baseline="-25000" dirty="0" smtClean="0"/>
              <a:t>2</a:t>
            </a:r>
            <a:r>
              <a:rPr lang="en-US" dirty="0" smtClean="0"/>
              <a:t>, and b.</a:t>
            </a:r>
            <a:br>
              <a:rPr lang="en-US" dirty="0" smtClean="0"/>
            </a:br>
            <a:r>
              <a:rPr lang="en-US" dirty="0"/>
              <a:t> </a:t>
            </a:r>
            <a:r>
              <a:rPr lang="en-US" dirty="0" smtClean="0"/>
              <a:t>For our input, x</a:t>
            </a:r>
            <a:r>
              <a:rPr lang="en-US" baseline="-25000" dirty="0" smtClean="0"/>
              <a:t>1</a:t>
            </a:r>
            <a:r>
              <a:rPr lang="en-US" dirty="0" smtClean="0"/>
              <a:t> </a:t>
            </a:r>
            <a:r>
              <a:rPr lang="en-US" dirty="0"/>
              <a:t>= </a:t>
            </a:r>
            <a:r>
              <a:rPr lang="en-US" dirty="0" smtClean="0"/>
              <a:t>3 and x</a:t>
            </a:r>
            <a:r>
              <a:rPr lang="en-US" baseline="-25000" dirty="0" smtClean="0"/>
              <a:t>2</a:t>
            </a:r>
            <a:r>
              <a:rPr lang="en-US" dirty="0" smtClean="0"/>
              <a:t> </a:t>
            </a:r>
            <a:r>
              <a:rPr lang="en-US" dirty="0"/>
              <a:t>= </a:t>
            </a:r>
            <a:r>
              <a:rPr lang="en-US" dirty="0" smtClean="0"/>
              <a:t>2</a:t>
            </a:r>
            <a:endParaRPr lang="en-US" dirty="0"/>
          </a:p>
          <a:p>
            <a:pPr algn="ctr"/>
            <a:r>
              <a:rPr lang="en-US" dirty="0"/>
              <a:t>x</a:t>
            </a:r>
            <a:r>
              <a:rPr lang="en-US" baseline="-25000" dirty="0"/>
              <a:t>2</a:t>
            </a:r>
            <a:r>
              <a:rPr lang="en-US" dirty="0"/>
              <a:t> = 2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59" y="4572000"/>
            <a:ext cx="8534400" cy="1134088"/>
          </a:xfrm>
          <a:prstGeom prst="rect">
            <a:avLst/>
          </a:prstGeom>
        </p:spPr>
      </p:pic>
      <p:pic>
        <p:nvPicPr>
          <p:cNvPr id="8" name="Picture 7"/>
          <p:cNvPicPr>
            <a:picLocks noChangeAspect="1"/>
          </p:cNvPicPr>
          <p:nvPr/>
        </p:nvPicPr>
        <p:blipFill>
          <a:blip r:embed="rId4"/>
          <a:stretch>
            <a:fillRect/>
          </a:stretch>
        </p:blipFill>
        <p:spPr>
          <a:xfrm>
            <a:off x="2308859" y="2819400"/>
            <a:ext cx="4572000" cy="904068"/>
          </a:xfrm>
          <a:prstGeom prst="rect">
            <a:avLst/>
          </a:prstGeom>
        </p:spPr>
      </p:pic>
    </p:spTree>
    <p:extLst>
      <p:ext uri="{BB962C8B-B14F-4D97-AF65-F5344CB8AC3E}">
        <p14:creationId xmlns:p14="http://schemas.microsoft.com/office/powerpoint/2010/main" val="1204145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Now that we have a </a:t>
            </a:r>
            <a:r>
              <a:rPr lang="en-US" dirty="0" smtClean="0"/>
              <a:t>gradient ∇</a:t>
            </a:r>
            <a:r>
              <a:rPr lang="en-US" baseline="-25000" dirty="0" err="1" smtClean="0"/>
              <a:t>w,b</a:t>
            </a:r>
            <a:r>
              <a:rPr lang="en-US" dirty="0" smtClean="0"/>
              <a:t> , </a:t>
            </a:r>
            <a:r>
              <a:rPr lang="en-US" dirty="0"/>
              <a:t>we compute the new parameter vector θ</a:t>
            </a:r>
            <a:r>
              <a:rPr lang="en-US" baseline="30000" dirty="0"/>
              <a:t>1</a:t>
            </a:r>
            <a:r>
              <a:rPr lang="en-US" dirty="0"/>
              <a:t> by moving </a:t>
            </a:r>
            <a:r>
              <a:rPr lang="en-US" dirty="0" smtClean="0"/>
              <a:t>θ</a:t>
            </a:r>
            <a:r>
              <a:rPr lang="en-US" baseline="30000" dirty="0" smtClean="0"/>
              <a:t>0</a:t>
            </a:r>
            <a:r>
              <a:rPr lang="en-US" dirty="0" smtClean="0"/>
              <a:t> </a:t>
            </a:r>
            <a:r>
              <a:rPr lang="en-US" dirty="0"/>
              <a:t>in the opposite direction from the gradient: </a:t>
            </a:r>
          </a:p>
          <a:p>
            <a:endParaRPr lang="en-US" dirty="0" smtClean="0"/>
          </a:p>
          <a:p>
            <a:endParaRPr lang="en-US" dirty="0"/>
          </a:p>
          <a:p>
            <a:endParaRPr lang="en-US" dirty="0" smtClean="0"/>
          </a:p>
          <a:p>
            <a:endParaRPr lang="en-US" dirty="0"/>
          </a:p>
          <a:p>
            <a:endParaRPr lang="en-US" dirty="0" smtClean="0"/>
          </a:p>
          <a:p>
            <a:r>
              <a:rPr lang="en-US" dirty="0"/>
              <a:t>So after one step of gradient descent, the weights have shifted to be: </a:t>
            </a:r>
          </a:p>
          <a:p>
            <a:pPr algn="ctr"/>
            <a:r>
              <a:rPr lang="en-US" i="1" dirty="0" smtClean="0"/>
              <a:t>w</a:t>
            </a:r>
            <a:r>
              <a:rPr lang="en-US" baseline="-25000" dirty="0" smtClean="0"/>
              <a:t>1</a:t>
            </a:r>
            <a:r>
              <a:rPr lang="en-US" dirty="0" smtClean="0"/>
              <a:t> </a:t>
            </a:r>
            <a:r>
              <a:rPr lang="en-US" dirty="0"/>
              <a:t>= </a:t>
            </a:r>
            <a:r>
              <a:rPr lang="en-US" dirty="0" smtClean="0"/>
              <a:t>0.15</a:t>
            </a:r>
            <a:r>
              <a:rPr lang="en-US" dirty="0"/>
              <a:t>, </a:t>
            </a:r>
            <a:r>
              <a:rPr lang="en-US" i="1" dirty="0"/>
              <a:t>w</a:t>
            </a:r>
            <a:r>
              <a:rPr lang="en-US" baseline="-25000" dirty="0"/>
              <a:t>2</a:t>
            </a:r>
            <a:r>
              <a:rPr lang="en-US" dirty="0"/>
              <a:t> </a:t>
            </a:r>
            <a:r>
              <a:rPr lang="en-US" dirty="0" smtClean="0"/>
              <a:t>= 0.1, and </a:t>
            </a:r>
            <a:r>
              <a:rPr lang="en-US" i="1" dirty="0" smtClean="0"/>
              <a:t>b</a:t>
            </a:r>
            <a:r>
              <a:rPr lang="en-US" dirty="0" smtClean="0"/>
              <a:t>= .05 </a:t>
            </a:r>
            <a:endParaRPr lang="en-US" dirty="0"/>
          </a:p>
        </p:txBody>
      </p:sp>
      <p:grpSp>
        <p:nvGrpSpPr>
          <p:cNvPr id="7" name="Group 6"/>
          <p:cNvGrpSpPr/>
          <p:nvPr/>
        </p:nvGrpSpPr>
        <p:grpSpPr>
          <a:xfrm>
            <a:off x="1828800" y="3124200"/>
            <a:ext cx="4926932" cy="1165068"/>
            <a:chOff x="1371600" y="3276600"/>
            <a:chExt cx="4926932" cy="116506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3276600"/>
              <a:ext cx="4241132" cy="1165068"/>
            </a:xfrm>
            <a:prstGeom prst="rect">
              <a:avLst/>
            </a:prstGeom>
          </p:spPr>
        </p:pic>
        <p:sp>
          <p:nvSpPr>
            <p:cNvPr id="6" name="Rectangle 5"/>
            <p:cNvSpPr/>
            <p:nvPr/>
          </p:nvSpPr>
          <p:spPr>
            <a:xfrm>
              <a:off x="1371600" y="3580415"/>
              <a:ext cx="519694" cy="553998"/>
            </a:xfrm>
            <a:prstGeom prst="rect">
              <a:avLst/>
            </a:prstGeom>
          </p:spPr>
          <p:txBody>
            <a:bodyPr wrap="none">
              <a:spAutoFit/>
            </a:bodyPr>
            <a:lstStyle/>
            <a:p>
              <a:r>
                <a:rPr lang="en-US" sz="3000" dirty="0"/>
                <a:t>θ</a:t>
              </a:r>
              <a:r>
                <a:rPr lang="en-US" sz="3000" baseline="30000" dirty="0"/>
                <a:t>1</a:t>
              </a:r>
              <a:endParaRPr lang="en-US" sz="3000" dirty="0"/>
            </a:p>
          </p:txBody>
        </p:sp>
      </p:grpSp>
    </p:spTree>
    <p:extLst>
      <p:ext uri="{BB962C8B-B14F-4D97-AF65-F5344CB8AC3E}">
        <p14:creationId xmlns:p14="http://schemas.microsoft.com/office/powerpoint/2010/main" val="331467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 Neural Nets</a:t>
            </a:r>
            <a:endParaRPr lang="en-US" dirty="0"/>
          </a:p>
        </p:txBody>
      </p:sp>
      <p:pic>
        <p:nvPicPr>
          <p:cNvPr id="5" name="Picture 4"/>
          <p:cNvPicPr>
            <a:picLocks noChangeAspect="1"/>
          </p:cNvPicPr>
          <p:nvPr/>
        </p:nvPicPr>
        <p:blipFill>
          <a:blip r:embed="rId3"/>
          <a:stretch>
            <a:fillRect/>
          </a:stretch>
        </p:blipFill>
        <p:spPr>
          <a:xfrm>
            <a:off x="609600" y="2324100"/>
            <a:ext cx="3713554" cy="3962400"/>
          </a:xfrm>
          <a:prstGeom prst="rect">
            <a:avLst/>
          </a:prstGeom>
        </p:spPr>
      </p:pic>
      <p:pic>
        <p:nvPicPr>
          <p:cNvPr id="6" name="Picture 5"/>
          <p:cNvPicPr>
            <a:picLocks noChangeAspect="1"/>
          </p:cNvPicPr>
          <p:nvPr/>
        </p:nvPicPr>
        <p:blipFill>
          <a:blip r:embed="rId4"/>
          <a:stretch>
            <a:fillRect/>
          </a:stretch>
        </p:blipFill>
        <p:spPr>
          <a:xfrm>
            <a:off x="4439864" y="2895600"/>
            <a:ext cx="4704136" cy="2712764"/>
          </a:xfrm>
          <a:prstGeom prst="rect">
            <a:avLst/>
          </a:prstGeom>
        </p:spPr>
      </p:pic>
    </p:spTree>
    <p:extLst>
      <p:ext uri="{BB962C8B-B14F-4D97-AF65-F5344CB8AC3E}">
        <p14:creationId xmlns:p14="http://schemas.microsoft.com/office/powerpoint/2010/main" val="18567340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0" y="286604"/>
            <a:ext cx="3703320" cy="1450757"/>
          </a:xfrm>
        </p:spPr>
        <p:txBody>
          <a:bodyPr/>
          <a:lstStyle/>
          <a:p>
            <a:r>
              <a:rPr lang="en-US" smtClean="0"/>
              <a:t>Sentiment classifier</a:t>
            </a:r>
            <a:endParaRPr lang="en-US"/>
          </a:p>
        </p:txBody>
      </p:sp>
      <p:pic>
        <p:nvPicPr>
          <p:cNvPr id="5" name="Content Placeholder 4"/>
          <p:cNvPicPr>
            <a:picLocks noGrp="1" noChangeAspect="1"/>
          </p:cNvPicPr>
          <p:nvPr>
            <p:ph sz="half" idx="1"/>
          </p:nvPr>
        </p:nvPicPr>
        <p:blipFill>
          <a:blip r:embed="rId2"/>
          <a:stretch>
            <a:fillRect/>
          </a:stretch>
        </p:blipFill>
        <p:spPr>
          <a:xfrm>
            <a:off x="-76200" y="-25401"/>
            <a:ext cx="4663440" cy="6908802"/>
          </a:xfrm>
        </p:spPr>
      </p:pic>
      <p:sp>
        <p:nvSpPr>
          <p:cNvPr id="4" name="Content Placeholder 3"/>
          <p:cNvSpPr>
            <a:spLocks noGrp="1"/>
          </p:cNvSpPr>
          <p:nvPr>
            <p:ph sz="half" idx="2"/>
          </p:nvPr>
        </p:nvSpPr>
        <p:spPr>
          <a:xfrm>
            <a:off x="4663440" y="1845737"/>
            <a:ext cx="3794760" cy="4021664"/>
          </a:xfrm>
        </p:spPr>
        <p:txBody>
          <a:bodyPr/>
          <a:lstStyle/>
          <a:p>
            <a:r>
              <a:rPr lang="en-US" b="1" dirty="0" smtClean="0"/>
              <a:t>Input:</a:t>
            </a:r>
            <a:r>
              <a:rPr lang="en-US" dirty="0" smtClean="0"/>
              <a:t> "Spiraling </a:t>
            </a:r>
            <a:r>
              <a:rPr lang="en-US" dirty="0"/>
              <a:t>away from narrative control as its first three episodes unreel, this series, about a post-apocalyptic future in which nearly everyone is blind, wastes the time of Jason </a:t>
            </a:r>
            <a:r>
              <a:rPr lang="en-US" dirty="0" err="1"/>
              <a:t>Momoa</a:t>
            </a:r>
            <a:r>
              <a:rPr lang="en-US" dirty="0"/>
              <a:t> and </a:t>
            </a:r>
            <a:r>
              <a:rPr lang="en-US" dirty="0" err="1"/>
              <a:t>Alfre</a:t>
            </a:r>
            <a:r>
              <a:rPr lang="en-US" dirty="0"/>
              <a:t> Woodard, among others, on a story that starts from a position of fun, giddy strangeness and drags itself forward at a lugubrious pace." </a:t>
            </a:r>
            <a:endParaRPr lang="en-US" dirty="0" smtClean="0"/>
          </a:p>
          <a:p>
            <a:r>
              <a:rPr lang="en-US" b="1" dirty="0" smtClean="0"/>
              <a:t>Output: positive (1) </a:t>
            </a:r>
            <a:r>
              <a:rPr lang="en-US" dirty="0" smtClean="0"/>
              <a:t>or</a:t>
            </a:r>
            <a:r>
              <a:rPr lang="en-US" b="1" dirty="0" smtClean="0"/>
              <a:t> negative (0)</a:t>
            </a:r>
            <a:endParaRPr lang="en-US" b="1" dirty="0"/>
          </a:p>
          <a:p>
            <a:endParaRPr lang="en-US" dirty="0"/>
          </a:p>
        </p:txBody>
      </p:sp>
    </p:spTree>
    <p:extLst>
      <p:ext uri="{BB962C8B-B14F-4D97-AF65-F5344CB8AC3E}">
        <p14:creationId xmlns:p14="http://schemas.microsoft.com/office/powerpoint/2010/main" val="15258425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classifier</a:t>
            </a:r>
          </a:p>
        </p:txBody>
      </p:sp>
      <p:sp>
        <p:nvSpPr>
          <p:cNvPr id="3" name="Content Placeholder 2"/>
          <p:cNvSpPr>
            <a:spLocks noGrp="1"/>
          </p:cNvSpPr>
          <p:nvPr>
            <p:ph idx="1"/>
          </p:nvPr>
        </p:nvSpPr>
        <p:spPr/>
        <p:txBody>
          <a:bodyPr>
            <a:normAutofit/>
          </a:bodyPr>
          <a:lstStyle/>
          <a:p>
            <a:r>
              <a:rPr lang="en-US" sz="2400" dirty="0"/>
              <a:t>For sentiment classification, consider an input observation </a:t>
            </a:r>
            <a:r>
              <a:rPr lang="en-US" sz="2400" i="1" dirty="0"/>
              <a:t>x</a:t>
            </a:r>
            <a:r>
              <a:rPr lang="en-US" sz="2400" dirty="0"/>
              <a:t>, represented by a vector of </a:t>
            </a:r>
            <a:r>
              <a:rPr lang="en-US" sz="2400" b="1" dirty="0"/>
              <a:t>features</a:t>
            </a:r>
            <a:r>
              <a:rPr lang="en-US" sz="2400" dirty="0"/>
              <a:t>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(positive sentiment) or 0 (negative sentiment).  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endParaRPr lang="en-US" sz="2400" dirty="0"/>
          </a:p>
          <a:p>
            <a:endParaRPr lang="en-US" sz="2400" dirty="0"/>
          </a:p>
          <a:p>
            <a:endParaRPr lang="en-US" sz="2400" dirty="0"/>
          </a:p>
        </p:txBody>
      </p:sp>
      <p:pic>
        <p:nvPicPr>
          <p:cNvPr id="4" name="Picture 3"/>
          <p:cNvPicPr>
            <a:picLocks noChangeAspect="1"/>
          </p:cNvPicPr>
          <p:nvPr/>
        </p:nvPicPr>
        <p:blipFill>
          <a:blip r:embed="rId3"/>
          <a:stretch>
            <a:fillRect/>
          </a:stretch>
        </p:blipFill>
        <p:spPr>
          <a:xfrm>
            <a:off x="2286000" y="4176745"/>
            <a:ext cx="3837093" cy="1676400"/>
          </a:xfrm>
          <a:prstGeom prst="rect">
            <a:avLst/>
          </a:prstGeom>
        </p:spPr>
      </p:pic>
      <p:grpSp>
        <p:nvGrpSpPr>
          <p:cNvPr id="7" name="Group 6"/>
          <p:cNvGrpSpPr/>
          <p:nvPr/>
        </p:nvGrpSpPr>
        <p:grpSpPr>
          <a:xfrm>
            <a:off x="822959" y="5792801"/>
            <a:ext cx="4540715" cy="1065200"/>
            <a:chOff x="822959" y="5792801"/>
            <a:chExt cx="4540715" cy="1065200"/>
          </a:xfrm>
        </p:grpSpPr>
        <p:sp>
          <p:nvSpPr>
            <p:cNvPr id="5" name="Rectangle 4"/>
            <p:cNvSpPr/>
            <p:nvPr/>
          </p:nvSpPr>
          <p:spPr>
            <a:xfrm>
              <a:off x="822959" y="5792801"/>
              <a:ext cx="3885807" cy="369332"/>
            </a:xfrm>
            <a:prstGeom prst="rect">
              <a:avLst/>
            </a:prstGeom>
          </p:spPr>
          <p:txBody>
            <a:bodyPr wrap="none">
              <a:spAutoFit/>
            </a:bodyPr>
            <a:lstStyle/>
            <a:p>
              <a:r>
                <a:rPr lang="en-US" dirty="0"/>
                <a:t>We can also write this as a dot product:</a:t>
              </a:r>
            </a:p>
          </p:txBody>
        </p:sp>
        <p:pic>
          <p:nvPicPr>
            <p:cNvPr id="6" name="Picture 5"/>
            <p:cNvPicPr>
              <a:picLocks noChangeAspect="1"/>
            </p:cNvPicPr>
            <p:nvPr/>
          </p:nvPicPr>
          <p:blipFill>
            <a:blip r:embed="rId4"/>
            <a:stretch>
              <a:fillRect/>
            </a:stretch>
          </p:blipFill>
          <p:spPr>
            <a:xfrm>
              <a:off x="2968817" y="6096001"/>
              <a:ext cx="2394857" cy="762000"/>
            </a:xfrm>
            <a:prstGeom prst="rect">
              <a:avLst/>
            </a:prstGeom>
          </p:spPr>
        </p:pic>
      </p:grpSp>
    </p:spTree>
    <p:extLst>
      <p:ext uri="{BB962C8B-B14F-4D97-AF65-F5344CB8AC3E}">
        <p14:creationId xmlns:p14="http://schemas.microsoft.com/office/powerpoint/2010/main" val="146213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function</a:t>
            </a:r>
          </a:p>
        </p:txBody>
      </p:sp>
      <p:pic>
        <p:nvPicPr>
          <p:cNvPr id="4" name="Content Placeholder 3"/>
          <p:cNvPicPr>
            <a:picLocks noGrp="1" noChangeAspect="1"/>
          </p:cNvPicPr>
          <p:nvPr>
            <p:ph idx="1"/>
          </p:nvPr>
        </p:nvPicPr>
        <p:blipFill>
          <a:blip r:embed="rId3"/>
          <a:stretch>
            <a:fillRect/>
          </a:stretch>
        </p:blipFill>
        <p:spPr>
          <a:xfrm>
            <a:off x="228600" y="2057400"/>
            <a:ext cx="9379638" cy="4431664"/>
          </a:xfrm>
          <a:prstGeom prst="rect">
            <a:avLst/>
          </a:prstGeom>
        </p:spPr>
      </p:pic>
      <p:pic>
        <p:nvPicPr>
          <p:cNvPr id="6" name="Picture 5"/>
          <p:cNvPicPr>
            <a:picLocks noChangeAspect="1"/>
          </p:cNvPicPr>
          <p:nvPr/>
        </p:nvPicPr>
        <p:blipFill>
          <a:blip r:embed="rId4"/>
          <a:stretch>
            <a:fillRect/>
          </a:stretch>
        </p:blipFill>
        <p:spPr>
          <a:xfrm>
            <a:off x="3505200" y="3352800"/>
            <a:ext cx="228600" cy="228600"/>
          </a:xfrm>
          <a:prstGeom prst="rect">
            <a:avLst/>
          </a:prstGeom>
        </p:spPr>
      </p:pic>
    </p:spTree>
    <p:extLst>
      <p:ext uri="{BB962C8B-B14F-4D97-AF65-F5344CB8AC3E}">
        <p14:creationId xmlns:p14="http://schemas.microsoft.com/office/powerpoint/2010/main" val="18570989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Probabilities </a:t>
            </a:r>
          </a:p>
        </p:txBody>
      </p:sp>
      <p:pic>
        <p:nvPicPr>
          <p:cNvPr id="4" name="Picture 3"/>
          <p:cNvPicPr>
            <a:picLocks noChangeAspect="1"/>
          </p:cNvPicPr>
          <p:nvPr/>
        </p:nvPicPr>
        <p:blipFill>
          <a:blip r:embed="rId2"/>
          <a:stretch>
            <a:fillRect/>
          </a:stretch>
        </p:blipFill>
        <p:spPr>
          <a:xfrm>
            <a:off x="1600200" y="1762761"/>
            <a:ext cx="5486400" cy="4805330"/>
          </a:xfrm>
          <a:prstGeom prst="rect">
            <a:avLst/>
          </a:prstGeom>
        </p:spPr>
      </p:pic>
      <p:sp>
        <p:nvSpPr>
          <p:cNvPr id="5" name="Rectangle 4"/>
          <p:cNvSpPr/>
          <p:nvPr/>
        </p:nvSpPr>
        <p:spPr>
          <a:xfrm>
            <a:off x="1524000" y="3581400"/>
            <a:ext cx="5994400" cy="9018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p:cNvSpPr/>
          <p:nvPr/>
        </p:nvSpPr>
        <p:spPr>
          <a:xfrm>
            <a:off x="2057400" y="4483099"/>
            <a:ext cx="5867400" cy="208499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3361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 </a:t>
            </a:r>
          </a:p>
        </p:txBody>
      </p:sp>
      <p:sp>
        <p:nvSpPr>
          <p:cNvPr id="3" name="Content Placeholder 2"/>
          <p:cNvSpPr>
            <a:spLocks noGrp="1"/>
          </p:cNvSpPr>
          <p:nvPr>
            <p:ph idx="1"/>
          </p:nvPr>
        </p:nvSpPr>
        <p:spPr/>
        <p:txBody>
          <a:bodyPr>
            <a:normAutofit/>
          </a:bodyPr>
          <a:lstStyle/>
          <a:p>
            <a:r>
              <a:rPr lang="en-US" sz="2400" dirty="0"/>
              <a:t>Now we have an algorithm that given an instance </a:t>
            </a:r>
            <a:r>
              <a:rPr lang="en-US" sz="2400" i="1" dirty="0"/>
              <a:t>x </a:t>
            </a:r>
            <a:r>
              <a:rPr lang="en-US" sz="2400" dirty="0"/>
              <a:t>computes the probability </a:t>
            </a:r>
            <a:r>
              <a:rPr lang="en-US" sz="2400" i="1" dirty="0"/>
              <a:t>P</a:t>
            </a:r>
            <a:r>
              <a:rPr lang="en-US" sz="2400" dirty="0"/>
              <a:t>(</a:t>
            </a:r>
            <a:r>
              <a:rPr lang="en-US" sz="2400" i="1" dirty="0"/>
              <a:t>y </a:t>
            </a:r>
            <a:r>
              <a:rPr lang="en-US" sz="2400" dirty="0"/>
              <a:t>= 1|</a:t>
            </a:r>
            <a:r>
              <a:rPr lang="en-US" sz="2400" i="1" dirty="0"/>
              <a:t>x</a:t>
            </a:r>
            <a:r>
              <a:rPr lang="en-US" sz="2400" dirty="0"/>
              <a:t>). How do we make a decision? </a:t>
            </a:r>
          </a:p>
          <a:p>
            <a:endParaRPr lang="en-US" sz="2400" dirty="0"/>
          </a:p>
          <a:p>
            <a:endParaRPr lang="en-US" sz="2400" dirty="0"/>
          </a:p>
          <a:p>
            <a:endParaRPr lang="en-US" sz="2400" dirty="0"/>
          </a:p>
          <a:p>
            <a:r>
              <a:rPr lang="en-US" sz="2400" dirty="0"/>
              <a:t>For a test instance </a:t>
            </a:r>
            <a:r>
              <a:rPr lang="en-US" sz="2400" i="1" dirty="0"/>
              <a:t>x</a:t>
            </a:r>
            <a:r>
              <a:rPr lang="en-US" sz="2400" dirty="0"/>
              <a:t>, we say </a:t>
            </a:r>
            <a:r>
              <a:rPr lang="en-US" sz="2400" b="1" dirty="0"/>
              <a:t>yes</a:t>
            </a:r>
            <a:r>
              <a:rPr lang="en-US" sz="2400" dirty="0"/>
              <a:t> if the probability </a:t>
            </a:r>
            <a:r>
              <a:rPr lang="en-US" sz="2400" i="1" dirty="0"/>
              <a:t>P</a:t>
            </a:r>
            <a:r>
              <a:rPr lang="en-US" sz="2400" dirty="0"/>
              <a:t>(</a:t>
            </a:r>
            <a:r>
              <a:rPr lang="en-US" sz="2400" i="1" dirty="0"/>
              <a:t>y </a:t>
            </a:r>
            <a:r>
              <a:rPr lang="en-US" sz="2400" dirty="0"/>
              <a:t>= 1|</a:t>
            </a:r>
            <a:r>
              <a:rPr lang="en-US" sz="2400" i="1" dirty="0"/>
              <a:t>x</a:t>
            </a:r>
            <a:r>
              <a:rPr lang="en-US" sz="2400" dirty="0"/>
              <a:t>) is more than .5, and </a:t>
            </a:r>
            <a:r>
              <a:rPr lang="en-US" sz="2400" b="1" dirty="0"/>
              <a:t>no</a:t>
            </a:r>
            <a:r>
              <a:rPr lang="en-US" sz="2400" dirty="0"/>
              <a:t> otherwise. We call .5 the decision boundary </a:t>
            </a:r>
          </a:p>
          <a:p>
            <a:endParaRPr lang="en-US" sz="2400" dirty="0"/>
          </a:p>
        </p:txBody>
      </p:sp>
      <p:pic>
        <p:nvPicPr>
          <p:cNvPr id="4" name="Picture 3"/>
          <p:cNvPicPr>
            <a:picLocks noChangeAspect="1"/>
          </p:cNvPicPr>
          <p:nvPr/>
        </p:nvPicPr>
        <p:blipFill>
          <a:blip r:embed="rId3"/>
          <a:stretch>
            <a:fillRect/>
          </a:stretch>
        </p:blipFill>
        <p:spPr>
          <a:xfrm>
            <a:off x="1676400" y="3048000"/>
            <a:ext cx="4495800" cy="1123950"/>
          </a:xfrm>
          <a:prstGeom prst="rect">
            <a:avLst/>
          </a:prstGeom>
        </p:spPr>
      </p:pic>
    </p:spTree>
    <p:extLst>
      <p:ext uri="{BB962C8B-B14F-4D97-AF65-F5344CB8AC3E}">
        <p14:creationId xmlns:p14="http://schemas.microsoft.com/office/powerpoint/2010/main" val="784658823"/>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38775</TotalTime>
  <Words>4801</Words>
  <Application>Microsoft Macintosh PowerPoint</Application>
  <PresentationFormat>On-screen Show (4:3)</PresentationFormat>
  <Paragraphs>487</Paragraphs>
  <Slides>43</Slides>
  <Notes>29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Calibri</vt:lpstr>
      <vt:lpstr>Calibri Light</vt:lpstr>
      <vt:lpstr>Cambria Math</vt:lpstr>
      <vt:lpstr>Mangal</vt:lpstr>
      <vt:lpstr>Times</vt:lpstr>
      <vt:lpstr>Retrospect</vt:lpstr>
      <vt:lpstr>Logistic Regression</vt:lpstr>
      <vt:lpstr>PowerPoint Presentation</vt:lpstr>
      <vt:lpstr>Recap: How to learn word2vec (skip-gram) embeddings</vt:lpstr>
      <vt:lpstr>Classifier components</vt:lpstr>
      <vt:lpstr>Sentiment classifier</vt:lpstr>
      <vt:lpstr>Sentiment classifier</vt:lpstr>
      <vt:lpstr>Sigmoid function</vt:lpstr>
      <vt:lpstr>Probabilities </vt:lpstr>
      <vt:lpstr>Decision boundary </vt:lpstr>
      <vt:lpstr>Extracting Features</vt:lpstr>
      <vt:lpstr>Extracting Features</vt:lpstr>
      <vt:lpstr>Extracting Features</vt:lpstr>
      <vt:lpstr>Extracting Features</vt:lpstr>
      <vt:lpstr>Extracting Features</vt:lpstr>
      <vt:lpstr>Extracting Features</vt:lpstr>
      <vt:lpstr>PowerPoint Presentation</vt:lpstr>
      <vt:lpstr>Computing Z</vt:lpstr>
      <vt:lpstr>Sigmoid(Z)</vt:lpstr>
      <vt:lpstr>Learning in logistic regression</vt:lpstr>
      <vt:lpstr>Loss functions</vt:lpstr>
      <vt:lpstr>Loss functions for probabilistic classification</vt:lpstr>
      <vt:lpstr>Loss functions for probabilistic classification</vt:lpstr>
      <vt:lpstr>Loss functions for probabilistic classification</vt:lpstr>
      <vt:lpstr>Cross-entropy loss</vt:lpstr>
      <vt:lpstr>Cross-entropy loss</vt:lpstr>
      <vt:lpstr>Cross-entropy loss</vt:lpstr>
      <vt:lpstr>Cross-entropy loss</vt:lpstr>
      <vt:lpstr>Loss on all training examples</vt:lpstr>
      <vt:lpstr>Finding good parameters </vt:lpstr>
      <vt:lpstr>Gradient descent</vt:lpstr>
      <vt:lpstr>Global v. Local Minimums </vt:lpstr>
      <vt:lpstr>Iteratively find minimum</vt:lpstr>
      <vt:lpstr>How much should we update the parameter by?</vt:lpstr>
      <vt:lpstr>Many dimensions</vt:lpstr>
      <vt:lpstr>Updating each dimension wi</vt:lpstr>
      <vt:lpstr>The Gradient </vt:lpstr>
      <vt:lpstr>Average Loss</vt:lpstr>
      <vt:lpstr>The Gradient </vt:lpstr>
      <vt:lpstr>Stochastic gradient descent algorithm </vt:lpstr>
      <vt:lpstr>Worked example</vt:lpstr>
      <vt:lpstr>Worked example</vt:lpstr>
      <vt:lpstr>Worked example</vt:lpstr>
      <vt:lpstr>Next time: Neural Nets</vt:lpstr>
    </vt:vector>
  </TitlesOfParts>
  <Company>Carnegie Mellon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1841</cp:revision>
  <cp:lastPrinted>2019-11-19T16:52:03Z</cp:lastPrinted>
  <dcterms:created xsi:type="dcterms:W3CDTF">2009-06-12T17:14:38Z</dcterms:created>
  <dcterms:modified xsi:type="dcterms:W3CDTF">2019-11-21T14:43:29Z</dcterms:modified>
</cp:coreProperties>
</file>